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2"/>
  </p:sldMasterIdLst>
  <p:notesMasterIdLst>
    <p:notesMasterId r:id="rId49"/>
  </p:notesMasterIdLst>
  <p:sldIdLst>
    <p:sldId id="352" r:id="rId3"/>
    <p:sldId id="321" r:id="rId4"/>
    <p:sldId id="390" r:id="rId5"/>
    <p:sldId id="397" r:id="rId6"/>
    <p:sldId id="342" r:id="rId7"/>
    <p:sldId id="398" r:id="rId8"/>
    <p:sldId id="399" r:id="rId9"/>
    <p:sldId id="388" r:id="rId10"/>
    <p:sldId id="317" r:id="rId11"/>
    <p:sldId id="400" r:id="rId12"/>
    <p:sldId id="396" r:id="rId13"/>
    <p:sldId id="394" r:id="rId14"/>
    <p:sldId id="402" r:id="rId15"/>
    <p:sldId id="407" r:id="rId16"/>
    <p:sldId id="401" r:id="rId17"/>
    <p:sldId id="403" r:id="rId18"/>
    <p:sldId id="389" r:id="rId19"/>
    <p:sldId id="404" r:id="rId20"/>
    <p:sldId id="406" r:id="rId21"/>
    <p:sldId id="391" r:id="rId22"/>
    <p:sldId id="405" r:id="rId23"/>
    <p:sldId id="353" r:id="rId24"/>
    <p:sldId id="392" r:id="rId25"/>
    <p:sldId id="318" r:id="rId26"/>
    <p:sldId id="312" r:id="rId27"/>
    <p:sldId id="329" r:id="rId28"/>
    <p:sldId id="345" r:id="rId29"/>
    <p:sldId id="346" r:id="rId30"/>
    <p:sldId id="348" r:id="rId31"/>
    <p:sldId id="331" r:id="rId32"/>
    <p:sldId id="349" r:id="rId33"/>
    <p:sldId id="338" r:id="rId34"/>
    <p:sldId id="316" r:id="rId35"/>
    <p:sldId id="337" r:id="rId36"/>
    <p:sldId id="335" r:id="rId37"/>
    <p:sldId id="313" r:id="rId38"/>
    <p:sldId id="341" r:id="rId39"/>
    <p:sldId id="350" r:id="rId40"/>
    <p:sldId id="351" r:id="rId41"/>
    <p:sldId id="344" r:id="rId42"/>
    <p:sldId id="339" r:id="rId43"/>
    <p:sldId id="325" r:id="rId44"/>
    <p:sldId id="327" r:id="rId45"/>
    <p:sldId id="328" r:id="rId46"/>
    <p:sldId id="322" r:id="rId47"/>
    <p:sldId id="323" r:id="rId48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365C"/>
    <a:srgbClr val="377BB2"/>
    <a:srgbClr val="0070C0"/>
    <a:srgbClr val="2D6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7E6"/>
          </a:solidFill>
        </a:fill>
      </a:tcStyle>
    </a:wholeTbl>
    <a:band2H>
      <a:tcTxStyle/>
      <a:tcStyle>
        <a:tcBdr/>
        <a:fill>
          <a:solidFill>
            <a:srgbClr val="E7EC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E2CD"/>
          </a:solidFill>
        </a:fill>
      </a:tcStyle>
    </a:wholeTbl>
    <a:band2H>
      <a:tcTxStyle/>
      <a:tcStyle>
        <a:tcBdr/>
        <a:fill>
          <a:solidFill>
            <a:srgbClr val="ED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CCCC"/>
          </a:solidFill>
        </a:fill>
      </a:tcStyle>
    </a:wholeTbl>
    <a:band2H>
      <a:tcTxStyle/>
      <a:tcStyle>
        <a:tcBdr/>
        <a:fill>
          <a:solidFill>
            <a:srgbClr val="EE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0"/>
    <p:restoredTop sz="94025" autoAdjust="0"/>
  </p:normalViewPr>
  <p:slideViewPr>
    <p:cSldViewPr snapToGrid="0">
      <p:cViewPr>
        <p:scale>
          <a:sx n="132" d="100"/>
          <a:sy n="132" d="100"/>
        </p:scale>
        <p:origin x="-256" y="304"/>
      </p:cViewPr>
      <p:guideLst/>
    </p:cSldViewPr>
  </p:slideViewPr>
  <p:notesTextViewPr>
    <p:cViewPr>
      <p:scale>
        <a:sx n="130" d="100"/>
        <a:sy n="13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notesMaster" Target="notesMasters/notesMaster1.xml"/></Relationships>
</file>

<file path=ppt/media/image1.gif>
</file>

<file path=ppt/media/image10.gif>
</file>

<file path=ppt/media/image11.jpeg>
</file>

<file path=ppt/media/image12.jpeg>
</file>

<file path=ppt/media/image13.png>
</file>

<file path=ppt/media/image14.svg>
</file>

<file path=ppt/media/image15.gif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7" name="Shape 19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E63B2-BAE4-CBBB-4C7C-80E42DBBE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9ADAE968-D0A5-BBCF-ECCB-13CA1760BD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19C55D70-7270-79DF-7A09-42AC2FE91BB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570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CC7EC6-D6EF-25B9-1EFA-DAA5626CC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947E8EC3-E59C-0807-D85E-29F1A7A438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CC3EA808-2073-BA65-542A-63B8D5D7C0C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08295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EF75A-C12A-253B-2F3E-2DB531093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FDD7B2C6-1CA9-9448-4C07-5CECD3C9D4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448E5F99-ED12-31BC-2254-D27B8767C76D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49009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A65BA-9779-D57A-B834-919045043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1AB65692-D2F7-5816-54E3-AABD9368CFD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A146F495-F273-2D8D-A43B-FBEA71831903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95939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D629BC-AA07-F25D-191C-C5CE66BFE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7203E783-7AC6-E50B-4695-1FF62033B0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7FC4A740-8410-4F4E-E7F4-0EADD611546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381526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7B0B01-6A35-DF72-059C-E164936FB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05AC70E6-C9C1-0CE9-DE6D-ED84954AF8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3EEEC40-8954-C529-4BF3-82163F23297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75526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590F8B-B507-A28B-FFCE-BF0F87392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A57A07FB-DEF2-7648-4625-1103797917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93A57FF9-375A-3E46-0CB8-DBF27291E34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684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Goal time: 20 minutes (?)</a:t>
            </a:r>
          </a:p>
        </p:txBody>
      </p:sp>
    </p:spTree>
    <p:extLst>
      <p:ext uri="{BB962C8B-B14F-4D97-AF65-F5344CB8AC3E}">
        <p14:creationId xmlns:p14="http://schemas.microsoft.com/office/powerpoint/2010/main" val="18396879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12507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31CD59-A9AF-1FD6-DF2C-B1BDD7E805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8D864D8A-5594-3BA7-B555-DFAEA573FE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F00A4458-CBA5-C6E2-B9AE-3990E930B30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196221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1D725E-359D-DABC-E55D-0FF509E30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C63AB7CB-2252-E9F8-6713-4FAC58B723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7BDBD6A6-49F7-BFAF-39AB-C55416246DC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1900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70D98-8DA6-1AFE-EB14-6CA098D92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2D2ABD6F-4A9D-DC13-0F25-3224B6CB7A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AE280F3A-CECB-013D-1BBC-958D42602CE5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3622431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6EE10D-39B1-BB72-53FA-5B3E6B19F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5276F80B-9862-5873-E525-C85E11AAD9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FD5B031E-28FA-9811-DD8F-4A4EAB7C755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9926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C9531F-708E-A4E2-CEB9-91F1B1D56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8375E3ED-BC32-066A-983E-05C81E1F64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01736B4-5B9E-B25C-BA43-ED75FA5B76CE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72791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93426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826694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3C2700-3388-F393-AD9E-0379337DD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ACD85BF4-63E7-8B55-797F-30F4B36BAD2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E193F865-1A60-1BF7-5C21-41A6EBD981C9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277766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B15CA-1CC6-B493-6AF6-DEE2D7E0C2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9D533822-DF42-2308-7CFA-88533EC2C0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372E0386-AEDE-D252-33EE-0C92C6EE304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62258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5A19B-7D7C-CCAA-979E-34736D27A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804FE797-1B3E-755B-3DAF-A2307FF61C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58BAE137-C689-257E-1AA7-E78F3B2348FB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011465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D2CC7B-BC25-E638-6B32-ABC58A0D9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CCE95E55-CF2D-E70B-A6CB-2C3C87B17C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0A52422-5804-BF82-45D5-4B9DBD3F3AE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230694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9930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04A82-CB0A-0E9B-7AF0-CFF297389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2271DDA8-F201-970A-65CA-CFEE997CFE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D8FA1126-9C04-4B47-95B6-DF85D9EDCF8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8097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A5D03A-BB41-8187-13AC-52CB6D240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CFAF7F7A-9739-90D8-0069-2C845858C4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85D81CE5-464D-B972-EE3C-FD7B30655356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64115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8399C9-42E1-4FFD-16F0-220E40EE2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E146B0E6-6C85-A374-40B5-5832FFE0EC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A810AC5F-2FAC-A417-3EDA-A9376EC640D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0743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107B27-8BA1-B61E-1979-7269DD6C7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C6E33683-40B6-A3D6-58B4-8BAD4D406B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674195EC-9388-75ED-A61D-DB2F02325E11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8395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E04D95-6BB2-A9EE-8423-5C2FE1B55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11F0F761-D9C0-1D88-7C13-C5004F861D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F6188AB1-563D-0F68-AAC6-058B3B48F92A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6951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B73B2-B803-D874-64FA-CF4CE2930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5DCC20A0-C06F-1A80-11C5-7A0FDD8305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0A14E9E-A1D7-F20B-0843-5014F2F5A57C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38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8384C-AB89-6419-B493-794D31058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>
            <a:extLst>
              <a:ext uri="{FF2B5EF4-FFF2-40B4-BE49-F238E27FC236}">
                <a16:creationId xmlns:a16="http://schemas.microsoft.com/office/drawing/2014/main" id="{620A8754-DD11-A828-73E8-43411386A7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56" name="Shape 956">
            <a:extLst>
              <a:ext uri="{FF2B5EF4-FFF2-40B4-BE49-F238E27FC236}">
                <a16:creationId xmlns:a16="http://schemas.microsoft.com/office/drawing/2014/main" id="{21E8B346-1A4E-CE82-1819-BE49E0860AB7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39700" indent="0">
              <a:buClr>
                <a:srgbClr val="000000"/>
              </a:buClr>
              <a:buSzPts val="1100"/>
              <a:buFont typeface="Arial"/>
              <a:buNone/>
              <a:defRPr sz="1100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5516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9;p4"/>
          <p:cNvSpPr/>
          <p:nvPr/>
        </p:nvSpPr>
        <p:spPr>
          <a:xfrm>
            <a:off x="617751" y="2235281"/>
            <a:ext cx="948000" cy="948000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7091B4"/>
                </a:solidFill>
              </a:defRPr>
            </a:pPr>
            <a:endParaRPr/>
          </a:p>
        </p:txBody>
      </p:sp>
      <p:sp>
        <p:nvSpPr>
          <p:cNvPr id="21" name="Google Shape;20;p4"/>
          <p:cNvSpPr txBox="1"/>
          <p:nvPr/>
        </p:nvSpPr>
        <p:spPr>
          <a:xfrm>
            <a:off x="861799" y="2486680"/>
            <a:ext cx="459905" cy="44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 lnSpcReduction="10000"/>
          </a:bodyPr>
          <a:lstStyle>
            <a:lvl1pPr algn="ctr" defTabSz="813816">
              <a:defRPr sz="3115" b="1">
                <a:solidFill>
                  <a:schemeClr val="accent1"/>
                </a:solidFill>
              </a:defRPr>
            </a:lvl1pPr>
          </a:lstStyle>
          <a:p>
            <a:r>
              <a:t>?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48005" y="2129681"/>
            <a:ext cx="4949826" cy="11592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01597">
              <a:buClrTx/>
              <a:buSzTx/>
              <a:buFontTx/>
              <a:buNone/>
              <a:defRPr sz="40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Questions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Title + 1 column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rgbClr val="2D639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0" name="Title Text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5092201" cy="912374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t>Title Text</a:t>
            </a:r>
          </a:p>
        </p:txBody>
      </p:sp>
      <p:sp>
        <p:nvSpPr>
          <p:cNvPr id="1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05800" cy="2448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7666221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522E51-C6EA-6142-C68A-E31F65A5E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492F469-AC62-EC1A-01A7-199D86634F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CB4B4D-7CA3-9044-876B-883B54F867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618776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19;p4"/>
          <p:cNvSpPr/>
          <p:nvPr/>
        </p:nvSpPr>
        <p:spPr>
          <a:xfrm>
            <a:off x="617751" y="2235281"/>
            <a:ext cx="948000" cy="948000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solidFill>
                  <a:srgbClr val="7091B4"/>
                </a:solidFill>
              </a:defRPr>
            </a:pPr>
            <a:endParaRPr/>
          </a:p>
        </p:txBody>
      </p:sp>
      <p:sp>
        <p:nvSpPr>
          <p:cNvPr id="21" name="Google Shape;20;p4"/>
          <p:cNvSpPr txBox="1"/>
          <p:nvPr/>
        </p:nvSpPr>
        <p:spPr>
          <a:xfrm>
            <a:off x="861799" y="2486680"/>
            <a:ext cx="459905" cy="44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normAutofit lnSpcReduction="10000"/>
          </a:bodyPr>
          <a:lstStyle>
            <a:lvl1pPr algn="ctr" defTabSz="813816">
              <a:defRPr sz="3115" b="1">
                <a:solidFill>
                  <a:schemeClr val="accent1"/>
                </a:solidFill>
              </a:defRPr>
            </a:lvl1pPr>
          </a:lstStyle>
          <a:p>
            <a:r>
              <a:t>?</a:t>
            </a:r>
          </a:p>
        </p:txBody>
      </p:sp>
      <p:sp>
        <p:nvSpPr>
          <p:cNvPr id="22" name="Text Placeholder 2"/>
          <p:cNvSpPr>
            <a:spLocks noGrp="1"/>
          </p:cNvSpPr>
          <p:nvPr>
            <p:ph type="body" sz="quarter" idx="21"/>
          </p:nvPr>
        </p:nvSpPr>
        <p:spPr>
          <a:xfrm>
            <a:off x="1748005" y="2129681"/>
            <a:ext cx="4949826" cy="115920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101597">
              <a:buClrTx/>
              <a:buSzTx/>
              <a:buFontTx/>
              <a:buNone/>
              <a:defRPr sz="40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Questions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181853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13;p3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31" name="Title Text"/>
          <p:cNvSpPr txBox="1">
            <a:spLocks noGrp="1"/>
          </p:cNvSpPr>
          <p:nvPr>
            <p:ph type="title"/>
          </p:nvPr>
        </p:nvSpPr>
        <p:spPr>
          <a:xfrm>
            <a:off x="1012800" y="2497750"/>
            <a:ext cx="4950001" cy="11598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12800" y="3678251"/>
            <a:ext cx="4950001" cy="784801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254000">
              <a:spcBef>
                <a:spcPts val="0"/>
              </a:spcBef>
              <a:buClrTx/>
              <a:buSzTx/>
              <a:buFontTx/>
              <a:buNone/>
            </a:lvl1pPr>
            <a:lvl2pPr marL="355600" indent="203200">
              <a:spcBef>
                <a:spcPts val="0"/>
              </a:spcBef>
              <a:buClrTx/>
              <a:buSzTx/>
              <a:buFontTx/>
              <a:buNone/>
            </a:lvl2pPr>
            <a:lvl3pPr marL="355600" indent="660400">
              <a:spcBef>
                <a:spcPts val="0"/>
              </a:spcBef>
              <a:buClrTx/>
              <a:buSzTx/>
              <a:buFontTx/>
              <a:buNone/>
            </a:lvl3pPr>
            <a:lvl4pPr marL="355600" indent="1117600">
              <a:spcBef>
                <a:spcPts val="0"/>
              </a:spcBef>
              <a:buClrTx/>
              <a:buSzTx/>
              <a:buFontTx/>
              <a:buNone/>
            </a:lvl4pPr>
            <a:lvl5pPr marL="355600" indent="1574800">
              <a:spcBef>
                <a:spcPts val="0"/>
              </a:spcBef>
              <a:buClrTx/>
              <a:buSzTx/>
              <a:buFont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561537"/>
            <a:ext cx="2133600" cy="411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7894805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51" y="1868128"/>
            <a:ext cx="7405800" cy="2448798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grpSp>
        <p:nvGrpSpPr>
          <p:cNvPr id="48" name="Google Shape;402;p38"/>
          <p:cNvGrpSpPr/>
          <p:nvPr/>
        </p:nvGrpSpPr>
        <p:grpSpPr>
          <a:xfrm>
            <a:off x="7564580" y="739493"/>
            <a:ext cx="715563" cy="694115"/>
            <a:chOff x="0" y="48"/>
            <a:chExt cx="715561" cy="694113"/>
          </a:xfrm>
        </p:grpSpPr>
        <p:sp>
          <p:nvSpPr>
            <p:cNvPr id="44" name="Google Shape;403;p38"/>
            <p:cNvSpPr/>
            <p:nvPr/>
          </p:nvSpPr>
          <p:spPr>
            <a:xfrm>
              <a:off x="0" y="589531"/>
              <a:ext cx="347618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4913"/>
                  </a:lnTo>
                  <a:lnTo>
                    <a:pt x="65" y="6380"/>
                  </a:lnTo>
                  <a:lnTo>
                    <a:pt x="192" y="7615"/>
                  </a:lnTo>
                  <a:lnTo>
                    <a:pt x="381" y="8590"/>
                  </a:lnTo>
                  <a:lnTo>
                    <a:pt x="635" y="9574"/>
                  </a:lnTo>
                  <a:lnTo>
                    <a:pt x="1014" y="10308"/>
                  </a:lnTo>
                  <a:lnTo>
                    <a:pt x="1457" y="10559"/>
                  </a:lnTo>
                  <a:lnTo>
                    <a:pt x="1901" y="10308"/>
                  </a:lnTo>
                  <a:lnTo>
                    <a:pt x="3358" y="8590"/>
                  </a:lnTo>
                  <a:lnTo>
                    <a:pt x="4308" y="7856"/>
                  </a:lnTo>
                  <a:lnTo>
                    <a:pt x="5384" y="6872"/>
                  </a:lnTo>
                  <a:lnTo>
                    <a:pt x="6587" y="6138"/>
                  </a:lnTo>
                  <a:lnTo>
                    <a:pt x="7855" y="5646"/>
                  </a:lnTo>
                  <a:lnTo>
                    <a:pt x="9313" y="5154"/>
                  </a:lnTo>
                  <a:lnTo>
                    <a:pt x="10832" y="4913"/>
                  </a:lnTo>
                  <a:lnTo>
                    <a:pt x="11971" y="5154"/>
                  </a:lnTo>
                  <a:lnTo>
                    <a:pt x="13050" y="5405"/>
                  </a:lnTo>
                  <a:lnTo>
                    <a:pt x="14061" y="6138"/>
                  </a:lnTo>
                  <a:lnTo>
                    <a:pt x="15013" y="6872"/>
                  </a:lnTo>
                  <a:lnTo>
                    <a:pt x="15900" y="7856"/>
                  </a:lnTo>
                  <a:lnTo>
                    <a:pt x="16722" y="8841"/>
                  </a:lnTo>
                  <a:lnTo>
                    <a:pt x="17420" y="10067"/>
                  </a:lnTo>
                  <a:lnTo>
                    <a:pt x="18115" y="11292"/>
                  </a:lnTo>
                  <a:lnTo>
                    <a:pt x="18685" y="12518"/>
                  </a:lnTo>
                  <a:lnTo>
                    <a:pt x="19256" y="13995"/>
                  </a:lnTo>
                  <a:lnTo>
                    <a:pt x="20205" y="16687"/>
                  </a:lnTo>
                  <a:lnTo>
                    <a:pt x="20965" y="19390"/>
                  </a:lnTo>
                  <a:lnTo>
                    <a:pt x="21600" y="21600"/>
                  </a:lnTo>
                  <a:lnTo>
                    <a:pt x="21600" y="16687"/>
                  </a:lnTo>
                  <a:lnTo>
                    <a:pt x="20965" y="14477"/>
                  </a:lnTo>
                  <a:lnTo>
                    <a:pt x="20205" y="11785"/>
                  </a:lnTo>
                  <a:lnTo>
                    <a:pt x="19256" y="9082"/>
                  </a:lnTo>
                  <a:lnTo>
                    <a:pt x="18685" y="7615"/>
                  </a:lnTo>
                  <a:lnTo>
                    <a:pt x="18115" y="6380"/>
                  </a:lnTo>
                  <a:lnTo>
                    <a:pt x="17420" y="5154"/>
                  </a:lnTo>
                  <a:lnTo>
                    <a:pt x="16722" y="3928"/>
                  </a:lnTo>
                  <a:lnTo>
                    <a:pt x="15900" y="2954"/>
                  </a:lnTo>
                  <a:lnTo>
                    <a:pt x="15013" y="1969"/>
                  </a:lnTo>
                  <a:lnTo>
                    <a:pt x="14061" y="1236"/>
                  </a:lnTo>
                  <a:lnTo>
                    <a:pt x="13050" y="492"/>
                  </a:lnTo>
                  <a:lnTo>
                    <a:pt x="11971" y="251"/>
                  </a:lnTo>
                  <a:lnTo>
                    <a:pt x="10832" y="0"/>
                  </a:lnTo>
                  <a:lnTo>
                    <a:pt x="9313" y="251"/>
                  </a:lnTo>
                  <a:lnTo>
                    <a:pt x="7855" y="743"/>
                  </a:lnTo>
                  <a:lnTo>
                    <a:pt x="6587" y="1236"/>
                  </a:lnTo>
                  <a:lnTo>
                    <a:pt x="5384" y="1969"/>
                  </a:lnTo>
                  <a:lnTo>
                    <a:pt x="4308" y="2954"/>
                  </a:lnTo>
                  <a:lnTo>
                    <a:pt x="3358" y="3687"/>
                  </a:lnTo>
                  <a:lnTo>
                    <a:pt x="1901" y="5405"/>
                  </a:lnTo>
                  <a:lnTo>
                    <a:pt x="1457" y="5646"/>
                  </a:lnTo>
                  <a:lnTo>
                    <a:pt x="1014" y="5405"/>
                  </a:lnTo>
                  <a:lnTo>
                    <a:pt x="635" y="4672"/>
                  </a:lnTo>
                  <a:lnTo>
                    <a:pt x="381" y="3687"/>
                  </a:lnTo>
                  <a:lnTo>
                    <a:pt x="192" y="2703"/>
                  </a:lnTo>
                  <a:lnTo>
                    <a:pt x="65" y="14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5" name="Google Shape;404;p38"/>
            <p:cNvSpPr/>
            <p:nvPr/>
          </p:nvSpPr>
          <p:spPr>
            <a:xfrm>
              <a:off x="367985" y="589531"/>
              <a:ext cx="347577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69" y="0"/>
                  </a:moveTo>
                  <a:lnTo>
                    <a:pt x="9628" y="251"/>
                  </a:lnTo>
                  <a:lnTo>
                    <a:pt x="8551" y="492"/>
                  </a:lnTo>
                  <a:lnTo>
                    <a:pt x="7540" y="1236"/>
                  </a:lnTo>
                  <a:lnTo>
                    <a:pt x="6588" y="1969"/>
                  </a:lnTo>
                  <a:lnTo>
                    <a:pt x="5701" y="2954"/>
                  </a:lnTo>
                  <a:lnTo>
                    <a:pt x="4879" y="3928"/>
                  </a:lnTo>
                  <a:lnTo>
                    <a:pt x="3483" y="6380"/>
                  </a:lnTo>
                  <a:lnTo>
                    <a:pt x="2915" y="7615"/>
                  </a:lnTo>
                  <a:lnTo>
                    <a:pt x="2345" y="9082"/>
                  </a:lnTo>
                  <a:lnTo>
                    <a:pt x="1393" y="11785"/>
                  </a:lnTo>
                  <a:lnTo>
                    <a:pt x="633" y="14477"/>
                  </a:lnTo>
                  <a:lnTo>
                    <a:pt x="0" y="16687"/>
                  </a:lnTo>
                  <a:lnTo>
                    <a:pt x="0" y="21600"/>
                  </a:lnTo>
                  <a:lnTo>
                    <a:pt x="633" y="19390"/>
                  </a:lnTo>
                  <a:lnTo>
                    <a:pt x="1393" y="16687"/>
                  </a:lnTo>
                  <a:lnTo>
                    <a:pt x="2345" y="13995"/>
                  </a:lnTo>
                  <a:lnTo>
                    <a:pt x="2915" y="12518"/>
                  </a:lnTo>
                  <a:lnTo>
                    <a:pt x="3483" y="11292"/>
                  </a:lnTo>
                  <a:lnTo>
                    <a:pt x="4879" y="8841"/>
                  </a:lnTo>
                  <a:lnTo>
                    <a:pt x="5701" y="7856"/>
                  </a:lnTo>
                  <a:lnTo>
                    <a:pt x="6588" y="6872"/>
                  </a:lnTo>
                  <a:lnTo>
                    <a:pt x="7540" y="6138"/>
                  </a:lnTo>
                  <a:lnTo>
                    <a:pt x="8551" y="5405"/>
                  </a:lnTo>
                  <a:lnTo>
                    <a:pt x="9628" y="5154"/>
                  </a:lnTo>
                  <a:lnTo>
                    <a:pt x="10769" y="4913"/>
                  </a:lnTo>
                  <a:lnTo>
                    <a:pt x="12289" y="5154"/>
                  </a:lnTo>
                  <a:lnTo>
                    <a:pt x="13746" y="5646"/>
                  </a:lnTo>
                  <a:lnTo>
                    <a:pt x="15012" y="6138"/>
                  </a:lnTo>
                  <a:lnTo>
                    <a:pt x="16216" y="6872"/>
                  </a:lnTo>
                  <a:lnTo>
                    <a:pt x="17295" y="7856"/>
                  </a:lnTo>
                  <a:lnTo>
                    <a:pt x="18244" y="8590"/>
                  </a:lnTo>
                  <a:lnTo>
                    <a:pt x="19701" y="10308"/>
                  </a:lnTo>
                  <a:lnTo>
                    <a:pt x="20145" y="10559"/>
                  </a:lnTo>
                  <a:lnTo>
                    <a:pt x="20588" y="10308"/>
                  </a:lnTo>
                  <a:lnTo>
                    <a:pt x="20967" y="9574"/>
                  </a:lnTo>
                  <a:lnTo>
                    <a:pt x="21221" y="8590"/>
                  </a:lnTo>
                  <a:lnTo>
                    <a:pt x="21411" y="7615"/>
                  </a:lnTo>
                  <a:lnTo>
                    <a:pt x="21538" y="6380"/>
                  </a:lnTo>
                  <a:lnTo>
                    <a:pt x="21600" y="4913"/>
                  </a:lnTo>
                  <a:lnTo>
                    <a:pt x="21600" y="0"/>
                  </a:lnTo>
                  <a:lnTo>
                    <a:pt x="21538" y="1477"/>
                  </a:lnTo>
                  <a:lnTo>
                    <a:pt x="21411" y="2703"/>
                  </a:lnTo>
                  <a:lnTo>
                    <a:pt x="21221" y="3687"/>
                  </a:lnTo>
                  <a:lnTo>
                    <a:pt x="20967" y="4672"/>
                  </a:lnTo>
                  <a:lnTo>
                    <a:pt x="20588" y="5405"/>
                  </a:lnTo>
                  <a:lnTo>
                    <a:pt x="20145" y="5646"/>
                  </a:lnTo>
                  <a:lnTo>
                    <a:pt x="19701" y="5405"/>
                  </a:lnTo>
                  <a:lnTo>
                    <a:pt x="18244" y="3687"/>
                  </a:lnTo>
                  <a:lnTo>
                    <a:pt x="17295" y="2954"/>
                  </a:lnTo>
                  <a:lnTo>
                    <a:pt x="16216" y="1969"/>
                  </a:lnTo>
                  <a:lnTo>
                    <a:pt x="15012" y="1236"/>
                  </a:lnTo>
                  <a:lnTo>
                    <a:pt x="13746" y="743"/>
                  </a:lnTo>
                  <a:lnTo>
                    <a:pt x="12289" y="251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6" name="Google Shape;405;p38"/>
            <p:cNvSpPr/>
            <p:nvPr/>
          </p:nvSpPr>
          <p:spPr>
            <a:xfrm>
              <a:off x="0" y="48"/>
              <a:ext cx="347618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32" y="0"/>
                  </a:moveTo>
                  <a:lnTo>
                    <a:pt x="9313" y="39"/>
                  </a:lnTo>
                  <a:lnTo>
                    <a:pt x="7855" y="119"/>
                  </a:lnTo>
                  <a:lnTo>
                    <a:pt x="6398" y="317"/>
                  </a:lnTo>
                  <a:lnTo>
                    <a:pt x="4940" y="556"/>
                  </a:lnTo>
                  <a:lnTo>
                    <a:pt x="3613" y="873"/>
                  </a:lnTo>
                  <a:lnTo>
                    <a:pt x="2409" y="1231"/>
                  </a:lnTo>
                  <a:lnTo>
                    <a:pt x="1330" y="1588"/>
                  </a:lnTo>
                  <a:lnTo>
                    <a:pt x="887" y="1826"/>
                  </a:lnTo>
                  <a:lnTo>
                    <a:pt x="508" y="2024"/>
                  </a:lnTo>
                  <a:lnTo>
                    <a:pt x="319" y="2143"/>
                  </a:lnTo>
                  <a:lnTo>
                    <a:pt x="127" y="2343"/>
                  </a:lnTo>
                  <a:lnTo>
                    <a:pt x="65" y="2500"/>
                  </a:lnTo>
                  <a:lnTo>
                    <a:pt x="0" y="2699"/>
                  </a:lnTo>
                  <a:lnTo>
                    <a:pt x="0" y="18900"/>
                  </a:lnTo>
                  <a:lnTo>
                    <a:pt x="65" y="19139"/>
                  </a:lnTo>
                  <a:lnTo>
                    <a:pt x="192" y="19337"/>
                  </a:lnTo>
                  <a:lnTo>
                    <a:pt x="381" y="19495"/>
                  </a:lnTo>
                  <a:lnTo>
                    <a:pt x="635" y="19654"/>
                  </a:lnTo>
                  <a:lnTo>
                    <a:pt x="1014" y="19773"/>
                  </a:lnTo>
                  <a:lnTo>
                    <a:pt x="1457" y="19813"/>
                  </a:lnTo>
                  <a:lnTo>
                    <a:pt x="1901" y="19773"/>
                  </a:lnTo>
                  <a:lnTo>
                    <a:pt x="3358" y="19495"/>
                  </a:lnTo>
                  <a:lnTo>
                    <a:pt x="4308" y="19376"/>
                  </a:lnTo>
                  <a:lnTo>
                    <a:pt x="5384" y="19217"/>
                  </a:lnTo>
                  <a:lnTo>
                    <a:pt x="6587" y="19098"/>
                  </a:lnTo>
                  <a:lnTo>
                    <a:pt x="7855" y="19018"/>
                  </a:lnTo>
                  <a:lnTo>
                    <a:pt x="9313" y="18939"/>
                  </a:lnTo>
                  <a:lnTo>
                    <a:pt x="10832" y="18900"/>
                  </a:lnTo>
                  <a:lnTo>
                    <a:pt x="11971" y="18939"/>
                  </a:lnTo>
                  <a:lnTo>
                    <a:pt x="13050" y="18979"/>
                  </a:lnTo>
                  <a:lnTo>
                    <a:pt x="14061" y="19098"/>
                  </a:lnTo>
                  <a:lnTo>
                    <a:pt x="15013" y="19217"/>
                  </a:lnTo>
                  <a:lnTo>
                    <a:pt x="15900" y="19376"/>
                  </a:lnTo>
                  <a:lnTo>
                    <a:pt x="16722" y="19535"/>
                  </a:lnTo>
                  <a:lnTo>
                    <a:pt x="17420" y="19734"/>
                  </a:lnTo>
                  <a:lnTo>
                    <a:pt x="18115" y="19932"/>
                  </a:lnTo>
                  <a:lnTo>
                    <a:pt x="18685" y="20130"/>
                  </a:lnTo>
                  <a:lnTo>
                    <a:pt x="19256" y="20369"/>
                  </a:lnTo>
                  <a:lnTo>
                    <a:pt x="20205" y="20805"/>
                  </a:lnTo>
                  <a:lnTo>
                    <a:pt x="20965" y="21242"/>
                  </a:lnTo>
                  <a:lnTo>
                    <a:pt x="21600" y="21600"/>
                  </a:lnTo>
                  <a:lnTo>
                    <a:pt x="21600" y="3414"/>
                  </a:lnTo>
                  <a:lnTo>
                    <a:pt x="21473" y="3216"/>
                  </a:lnTo>
                  <a:lnTo>
                    <a:pt x="21346" y="3056"/>
                  </a:lnTo>
                  <a:lnTo>
                    <a:pt x="20840" y="2739"/>
                  </a:lnTo>
                  <a:lnTo>
                    <a:pt x="20143" y="2343"/>
                  </a:lnTo>
                  <a:lnTo>
                    <a:pt x="19318" y="1905"/>
                  </a:lnTo>
                  <a:lnTo>
                    <a:pt x="18369" y="1468"/>
                  </a:lnTo>
                  <a:lnTo>
                    <a:pt x="17230" y="992"/>
                  </a:lnTo>
                  <a:lnTo>
                    <a:pt x="16533" y="793"/>
                  </a:lnTo>
                  <a:lnTo>
                    <a:pt x="15900" y="595"/>
                  </a:lnTo>
                  <a:lnTo>
                    <a:pt x="15140" y="436"/>
                  </a:lnTo>
                  <a:lnTo>
                    <a:pt x="14378" y="278"/>
                  </a:lnTo>
                  <a:lnTo>
                    <a:pt x="13555" y="158"/>
                  </a:lnTo>
                  <a:lnTo>
                    <a:pt x="12669" y="78"/>
                  </a:lnTo>
                  <a:lnTo>
                    <a:pt x="11782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7" name="Google Shape;406;p38"/>
            <p:cNvSpPr/>
            <p:nvPr/>
          </p:nvSpPr>
          <p:spPr>
            <a:xfrm>
              <a:off x="367985" y="48"/>
              <a:ext cx="347577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0" y="0"/>
                  </a:moveTo>
                  <a:lnTo>
                    <a:pt x="8933" y="78"/>
                  </a:lnTo>
                  <a:lnTo>
                    <a:pt x="8046" y="158"/>
                  </a:lnTo>
                  <a:lnTo>
                    <a:pt x="7221" y="278"/>
                  </a:lnTo>
                  <a:lnTo>
                    <a:pt x="6461" y="436"/>
                  </a:lnTo>
                  <a:lnTo>
                    <a:pt x="5701" y="595"/>
                  </a:lnTo>
                  <a:lnTo>
                    <a:pt x="5068" y="793"/>
                  </a:lnTo>
                  <a:lnTo>
                    <a:pt x="4370" y="992"/>
                  </a:lnTo>
                  <a:lnTo>
                    <a:pt x="3232" y="1468"/>
                  </a:lnTo>
                  <a:lnTo>
                    <a:pt x="2280" y="1905"/>
                  </a:lnTo>
                  <a:lnTo>
                    <a:pt x="1458" y="2343"/>
                  </a:lnTo>
                  <a:lnTo>
                    <a:pt x="760" y="2739"/>
                  </a:lnTo>
                  <a:lnTo>
                    <a:pt x="254" y="3056"/>
                  </a:lnTo>
                  <a:lnTo>
                    <a:pt x="127" y="3216"/>
                  </a:lnTo>
                  <a:lnTo>
                    <a:pt x="0" y="3414"/>
                  </a:lnTo>
                  <a:lnTo>
                    <a:pt x="0" y="21600"/>
                  </a:lnTo>
                  <a:lnTo>
                    <a:pt x="633" y="21242"/>
                  </a:lnTo>
                  <a:lnTo>
                    <a:pt x="1393" y="20805"/>
                  </a:lnTo>
                  <a:lnTo>
                    <a:pt x="2345" y="20369"/>
                  </a:lnTo>
                  <a:lnTo>
                    <a:pt x="2915" y="20130"/>
                  </a:lnTo>
                  <a:lnTo>
                    <a:pt x="3483" y="19932"/>
                  </a:lnTo>
                  <a:lnTo>
                    <a:pt x="4879" y="19535"/>
                  </a:lnTo>
                  <a:lnTo>
                    <a:pt x="5701" y="19376"/>
                  </a:lnTo>
                  <a:lnTo>
                    <a:pt x="6588" y="19217"/>
                  </a:lnTo>
                  <a:lnTo>
                    <a:pt x="7540" y="19098"/>
                  </a:lnTo>
                  <a:lnTo>
                    <a:pt x="8551" y="18979"/>
                  </a:lnTo>
                  <a:lnTo>
                    <a:pt x="9628" y="18939"/>
                  </a:lnTo>
                  <a:lnTo>
                    <a:pt x="10769" y="18900"/>
                  </a:lnTo>
                  <a:lnTo>
                    <a:pt x="12289" y="18939"/>
                  </a:lnTo>
                  <a:lnTo>
                    <a:pt x="13746" y="19018"/>
                  </a:lnTo>
                  <a:lnTo>
                    <a:pt x="15012" y="19098"/>
                  </a:lnTo>
                  <a:lnTo>
                    <a:pt x="16216" y="19217"/>
                  </a:lnTo>
                  <a:lnTo>
                    <a:pt x="17295" y="19376"/>
                  </a:lnTo>
                  <a:lnTo>
                    <a:pt x="18244" y="19495"/>
                  </a:lnTo>
                  <a:lnTo>
                    <a:pt x="19701" y="19773"/>
                  </a:lnTo>
                  <a:lnTo>
                    <a:pt x="20145" y="19813"/>
                  </a:lnTo>
                  <a:lnTo>
                    <a:pt x="20588" y="19773"/>
                  </a:lnTo>
                  <a:lnTo>
                    <a:pt x="20967" y="19654"/>
                  </a:lnTo>
                  <a:lnTo>
                    <a:pt x="21221" y="19495"/>
                  </a:lnTo>
                  <a:lnTo>
                    <a:pt x="21411" y="19337"/>
                  </a:lnTo>
                  <a:lnTo>
                    <a:pt x="21538" y="19139"/>
                  </a:lnTo>
                  <a:lnTo>
                    <a:pt x="21600" y="18900"/>
                  </a:lnTo>
                  <a:lnTo>
                    <a:pt x="21600" y="2699"/>
                  </a:lnTo>
                  <a:lnTo>
                    <a:pt x="21538" y="2500"/>
                  </a:lnTo>
                  <a:lnTo>
                    <a:pt x="21476" y="2343"/>
                  </a:lnTo>
                  <a:lnTo>
                    <a:pt x="21284" y="2143"/>
                  </a:lnTo>
                  <a:lnTo>
                    <a:pt x="21094" y="2024"/>
                  </a:lnTo>
                  <a:lnTo>
                    <a:pt x="20716" y="1826"/>
                  </a:lnTo>
                  <a:lnTo>
                    <a:pt x="20272" y="1588"/>
                  </a:lnTo>
                  <a:lnTo>
                    <a:pt x="19193" y="1231"/>
                  </a:lnTo>
                  <a:lnTo>
                    <a:pt x="17990" y="873"/>
                  </a:lnTo>
                  <a:lnTo>
                    <a:pt x="16659" y="556"/>
                  </a:lnTo>
                  <a:lnTo>
                    <a:pt x="15204" y="317"/>
                  </a:lnTo>
                  <a:lnTo>
                    <a:pt x="13746" y="119"/>
                  </a:lnTo>
                  <a:lnTo>
                    <a:pt x="12289" y="39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57012549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6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69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4022583945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6435512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551917194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19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2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541549222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30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42154296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51" y="1868128"/>
            <a:ext cx="7405800" cy="2448798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grpSp>
        <p:nvGrpSpPr>
          <p:cNvPr id="48" name="Google Shape;402;p38"/>
          <p:cNvGrpSpPr/>
          <p:nvPr/>
        </p:nvGrpSpPr>
        <p:grpSpPr>
          <a:xfrm>
            <a:off x="7564580" y="739493"/>
            <a:ext cx="715563" cy="694115"/>
            <a:chOff x="0" y="48"/>
            <a:chExt cx="715561" cy="694113"/>
          </a:xfrm>
        </p:grpSpPr>
        <p:sp>
          <p:nvSpPr>
            <p:cNvPr id="44" name="Google Shape;403;p38"/>
            <p:cNvSpPr/>
            <p:nvPr/>
          </p:nvSpPr>
          <p:spPr>
            <a:xfrm>
              <a:off x="0" y="589531"/>
              <a:ext cx="347618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4913"/>
                  </a:lnTo>
                  <a:lnTo>
                    <a:pt x="65" y="6380"/>
                  </a:lnTo>
                  <a:lnTo>
                    <a:pt x="192" y="7615"/>
                  </a:lnTo>
                  <a:lnTo>
                    <a:pt x="381" y="8590"/>
                  </a:lnTo>
                  <a:lnTo>
                    <a:pt x="635" y="9574"/>
                  </a:lnTo>
                  <a:lnTo>
                    <a:pt x="1014" y="10308"/>
                  </a:lnTo>
                  <a:lnTo>
                    <a:pt x="1457" y="10559"/>
                  </a:lnTo>
                  <a:lnTo>
                    <a:pt x="1901" y="10308"/>
                  </a:lnTo>
                  <a:lnTo>
                    <a:pt x="3358" y="8590"/>
                  </a:lnTo>
                  <a:lnTo>
                    <a:pt x="4308" y="7856"/>
                  </a:lnTo>
                  <a:lnTo>
                    <a:pt x="5384" y="6872"/>
                  </a:lnTo>
                  <a:lnTo>
                    <a:pt x="6587" y="6138"/>
                  </a:lnTo>
                  <a:lnTo>
                    <a:pt x="7855" y="5646"/>
                  </a:lnTo>
                  <a:lnTo>
                    <a:pt x="9313" y="5154"/>
                  </a:lnTo>
                  <a:lnTo>
                    <a:pt x="10832" y="4913"/>
                  </a:lnTo>
                  <a:lnTo>
                    <a:pt x="11971" y="5154"/>
                  </a:lnTo>
                  <a:lnTo>
                    <a:pt x="13050" y="5405"/>
                  </a:lnTo>
                  <a:lnTo>
                    <a:pt x="14061" y="6138"/>
                  </a:lnTo>
                  <a:lnTo>
                    <a:pt x="15013" y="6872"/>
                  </a:lnTo>
                  <a:lnTo>
                    <a:pt x="15900" y="7856"/>
                  </a:lnTo>
                  <a:lnTo>
                    <a:pt x="16722" y="8841"/>
                  </a:lnTo>
                  <a:lnTo>
                    <a:pt x="17420" y="10067"/>
                  </a:lnTo>
                  <a:lnTo>
                    <a:pt x="18115" y="11292"/>
                  </a:lnTo>
                  <a:lnTo>
                    <a:pt x="18685" y="12518"/>
                  </a:lnTo>
                  <a:lnTo>
                    <a:pt x="19256" y="13995"/>
                  </a:lnTo>
                  <a:lnTo>
                    <a:pt x="20205" y="16687"/>
                  </a:lnTo>
                  <a:lnTo>
                    <a:pt x="20965" y="19390"/>
                  </a:lnTo>
                  <a:lnTo>
                    <a:pt x="21600" y="21600"/>
                  </a:lnTo>
                  <a:lnTo>
                    <a:pt x="21600" y="16687"/>
                  </a:lnTo>
                  <a:lnTo>
                    <a:pt x="20965" y="14477"/>
                  </a:lnTo>
                  <a:lnTo>
                    <a:pt x="20205" y="11785"/>
                  </a:lnTo>
                  <a:lnTo>
                    <a:pt x="19256" y="9082"/>
                  </a:lnTo>
                  <a:lnTo>
                    <a:pt x="18685" y="7615"/>
                  </a:lnTo>
                  <a:lnTo>
                    <a:pt x="18115" y="6380"/>
                  </a:lnTo>
                  <a:lnTo>
                    <a:pt x="17420" y="5154"/>
                  </a:lnTo>
                  <a:lnTo>
                    <a:pt x="16722" y="3928"/>
                  </a:lnTo>
                  <a:lnTo>
                    <a:pt x="15900" y="2954"/>
                  </a:lnTo>
                  <a:lnTo>
                    <a:pt x="15013" y="1969"/>
                  </a:lnTo>
                  <a:lnTo>
                    <a:pt x="14061" y="1236"/>
                  </a:lnTo>
                  <a:lnTo>
                    <a:pt x="13050" y="492"/>
                  </a:lnTo>
                  <a:lnTo>
                    <a:pt x="11971" y="251"/>
                  </a:lnTo>
                  <a:lnTo>
                    <a:pt x="10832" y="0"/>
                  </a:lnTo>
                  <a:lnTo>
                    <a:pt x="9313" y="251"/>
                  </a:lnTo>
                  <a:lnTo>
                    <a:pt x="7855" y="743"/>
                  </a:lnTo>
                  <a:lnTo>
                    <a:pt x="6587" y="1236"/>
                  </a:lnTo>
                  <a:lnTo>
                    <a:pt x="5384" y="1969"/>
                  </a:lnTo>
                  <a:lnTo>
                    <a:pt x="4308" y="2954"/>
                  </a:lnTo>
                  <a:lnTo>
                    <a:pt x="3358" y="3687"/>
                  </a:lnTo>
                  <a:lnTo>
                    <a:pt x="1901" y="5405"/>
                  </a:lnTo>
                  <a:lnTo>
                    <a:pt x="1457" y="5646"/>
                  </a:lnTo>
                  <a:lnTo>
                    <a:pt x="1014" y="5405"/>
                  </a:lnTo>
                  <a:lnTo>
                    <a:pt x="635" y="4672"/>
                  </a:lnTo>
                  <a:lnTo>
                    <a:pt x="381" y="3687"/>
                  </a:lnTo>
                  <a:lnTo>
                    <a:pt x="192" y="2703"/>
                  </a:lnTo>
                  <a:lnTo>
                    <a:pt x="65" y="14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5" name="Google Shape;404;p38"/>
            <p:cNvSpPr/>
            <p:nvPr/>
          </p:nvSpPr>
          <p:spPr>
            <a:xfrm>
              <a:off x="367985" y="589531"/>
              <a:ext cx="347577" cy="104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69" y="0"/>
                  </a:moveTo>
                  <a:lnTo>
                    <a:pt x="9628" y="251"/>
                  </a:lnTo>
                  <a:lnTo>
                    <a:pt x="8551" y="492"/>
                  </a:lnTo>
                  <a:lnTo>
                    <a:pt x="7540" y="1236"/>
                  </a:lnTo>
                  <a:lnTo>
                    <a:pt x="6588" y="1969"/>
                  </a:lnTo>
                  <a:lnTo>
                    <a:pt x="5701" y="2954"/>
                  </a:lnTo>
                  <a:lnTo>
                    <a:pt x="4879" y="3928"/>
                  </a:lnTo>
                  <a:lnTo>
                    <a:pt x="3483" y="6380"/>
                  </a:lnTo>
                  <a:lnTo>
                    <a:pt x="2915" y="7615"/>
                  </a:lnTo>
                  <a:lnTo>
                    <a:pt x="2345" y="9082"/>
                  </a:lnTo>
                  <a:lnTo>
                    <a:pt x="1393" y="11785"/>
                  </a:lnTo>
                  <a:lnTo>
                    <a:pt x="633" y="14477"/>
                  </a:lnTo>
                  <a:lnTo>
                    <a:pt x="0" y="16687"/>
                  </a:lnTo>
                  <a:lnTo>
                    <a:pt x="0" y="21600"/>
                  </a:lnTo>
                  <a:lnTo>
                    <a:pt x="633" y="19390"/>
                  </a:lnTo>
                  <a:lnTo>
                    <a:pt x="1393" y="16687"/>
                  </a:lnTo>
                  <a:lnTo>
                    <a:pt x="2345" y="13995"/>
                  </a:lnTo>
                  <a:lnTo>
                    <a:pt x="2915" y="12518"/>
                  </a:lnTo>
                  <a:lnTo>
                    <a:pt x="3483" y="11292"/>
                  </a:lnTo>
                  <a:lnTo>
                    <a:pt x="4879" y="8841"/>
                  </a:lnTo>
                  <a:lnTo>
                    <a:pt x="5701" y="7856"/>
                  </a:lnTo>
                  <a:lnTo>
                    <a:pt x="6588" y="6872"/>
                  </a:lnTo>
                  <a:lnTo>
                    <a:pt x="7540" y="6138"/>
                  </a:lnTo>
                  <a:lnTo>
                    <a:pt x="8551" y="5405"/>
                  </a:lnTo>
                  <a:lnTo>
                    <a:pt x="9628" y="5154"/>
                  </a:lnTo>
                  <a:lnTo>
                    <a:pt x="10769" y="4913"/>
                  </a:lnTo>
                  <a:lnTo>
                    <a:pt x="12289" y="5154"/>
                  </a:lnTo>
                  <a:lnTo>
                    <a:pt x="13746" y="5646"/>
                  </a:lnTo>
                  <a:lnTo>
                    <a:pt x="15012" y="6138"/>
                  </a:lnTo>
                  <a:lnTo>
                    <a:pt x="16216" y="6872"/>
                  </a:lnTo>
                  <a:lnTo>
                    <a:pt x="17295" y="7856"/>
                  </a:lnTo>
                  <a:lnTo>
                    <a:pt x="18244" y="8590"/>
                  </a:lnTo>
                  <a:lnTo>
                    <a:pt x="19701" y="10308"/>
                  </a:lnTo>
                  <a:lnTo>
                    <a:pt x="20145" y="10559"/>
                  </a:lnTo>
                  <a:lnTo>
                    <a:pt x="20588" y="10308"/>
                  </a:lnTo>
                  <a:lnTo>
                    <a:pt x="20967" y="9574"/>
                  </a:lnTo>
                  <a:lnTo>
                    <a:pt x="21221" y="8590"/>
                  </a:lnTo>
                  <a:lnTo>
                    <a:pt x="21411" y="7615"/>
                  </a:lnTo>
                  <a:lnTo>
                    <a:pt x="21538" y="6380"/>
                  </a:lnTo>
                  <a:lnTo>
                    <a:pt x="21600" y="4913"/>
                  </a:lnTo>
                  <a:lnTo>
                    <a:pt x="21600" y="0"/>
                  </a:lnTo>
                  <a:lnTo>
                    <a:pt x="21538" y="1477"/>
                  </a:lnTo>
                  <a:lnTo>
                    <a:pt x="21411" y="2703"/>
                  </a:lnTo>
                  <a:lnTo>
                    <a:pt x="21221" y="3687"/>
                  </a:lnTo>
                  <a:lnTo>
                    <a:pt x="20967" y="4672"/>
                  </a:lnTo>
                  <a:lnTo>
                    <a:pt x="20588" y="5405"/>
                  </a:lnTo>
                  <a:lnTo>
                    <a:pt x="20145" y="5646"/>
                  </a:lnTo>
                  <a:lnTo>
                    <a:pt x="19701" y="5405"/>
                  </a:lnTo>
                  <a:lnTo>
                    <a:pt x="18244" y="3687"/>
                  </a:lnTo>
                  <a:lnTo>
                    <a:pt x="17295" y="2954"/>
                  </a:lnTo>
                  <a:lnTo>
                    <a:pt x="16216" y="1969"/>
                  </a:lnTo>
                  <a:lnTo>
                    <a:pt x="15012" y="1236"/>
                  </a:lnTo>
                  <a:lnTo>
                    <a:pt x="13746" y="743"/>
                  </a:lnTo>
                  <a:lnTo>
                    <a:pt x="12289" y="251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6" name="Google Shape;405;p38"/>
            <p:cNvSpPr/>
            <p:nvPr/>
          </p:nvSpPr>
          <p:spPr>
            <a:xfrm>
              <a:off x="0" y="48"/>
              <a:ext cx="347618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32" y="0"/>
                  </a:moveTo>
                  <a:lnTo>
                    <a:pt x="9313" y="39"/>
                  </a:lnTo>
                  <a:lnTo>
                    <a:pt x="7855" y="119"/>
                  </a:lnTo>
                  <a:lnTo>
                    <a:pt x="6398" y="317"/>
                  </a:lnTo>
                  <a:lnTo>
                    <a:pt x="4940" y="556"/>
                  </a:lnTo>
                  <a:lnTo>
                    <a:pt x="3613" y="873"/>
                  </a:lnTo>
                  <a:lnTo>
                    <a:pt x="2409" y="1231"/>
                  </a:lnTo>
                  <a:lnTo>
                    <a:pt x="1330" y="1588"/>
                  </a:lnTo>
                  <a:lnTo>
                    <a:pt x="887" y="1826"/>
                  </a:lnTo>
                  <a:lnTo>
                    <a:pt x="508" y="2024"/>
                  </a:lnTo>
                  <a:lnTo>
                    <a:pt x="319" y="2143"/>
                  </a:lnTo>
                  <a:lnTo>
                    <a:pt x="127" y="2343"/>
                  </a:lnTo>
                  <a:lnTo>
                    <a:pt x="65" y="2500"/>
                  </a:lnTo>
                  <a:lnTo>
                    <a:pt x="0" y="2699"/>
                  </a:lnTo>
                  <a:lnTo>
                    <a:pt x="0" y="18900"/>
                  </a:lnTo>
                  <a:lnTo>
                    <a:pt x="65" y="19139"/>
                  </a:lnTo>
                  <a:lnTo>
                    <a:pt x="192" y="19337"/>
                  </a:lnTo>
                  <a:lnTo>
                    <a:pt x="381" y="19495"/>
                  </a:lnTo>
                  <a:lnTo>
                    <a:pt x="635" y="19654"/>
                  </a:lnTo>
                  <a:lnTo>
                    <a:pt x="1014" y="19773"/>
                  </a:lnTo>
                  <a:lnTo>
                    <a:pt x="1457" y="19813"/>
                  </a:lnTo>
                  <a:lnTo>
                    <a:pt x="1901" y="19773"/>
                  </a:lnTo>
                  <a:lnTo>
                    <a:pt x="3358" y="19495"/>
                  </a:lnTo>
                  <a:lnTo>
                    <a:pt x="4308" y="19376"/>
                  </a:lnTo>
                  <a:lnTo>
                    <a:pt x="5384" y="19217"/>
                  </a:lnTo>
                  <a:lnTo>
                    <a:pt x="6587" y="19098"/>
                  </a:lnTo>
                  <a:lnTo>
                    <a:pt x="7855" y="19018"/>
                  </a:lnTo>
                  <a:lnTo>
                    <a:pt x="9313" y="18939"/>
                  </a:lnTo>
                  <a:lnTo>
                    <a:pt x="10832" y="18900"/>
                  </a:lnTo>
                  <a:lnTo>
                    <a:pt x="11971" y="18939"/>
                  </a:lnTo>
                  <a:lnTo>
                    <a:pt x="13050" y="18979"/>
                  </a:lnTo>
                  <a:lnTo>
                    <a:pt x="14061" y="19098"/>
                  </a:lnTo>
                  <a:lnTo>
                    <a:pt x="15013" y="19217"/>
                  </a:lnTo>
                  <a:lnTo>
                    <a:pt x="15900" y="19376"/>
                  </a:lnTo>
                  <a:lnTo>
                    <a:pt x="16722" y="19535"/>
                  </a:lnTo>
                  <a:lnTo>
                    <a:pt x="17420" y="19734"/>
                  </a:lnTo>
                  <a:lnTo>
                    <a:pt x="18115" y="19932"/>
                  </a:lnTo>
                  <a:lnTo>
                    <a:pt x="18685" y="20130"/>
                  </a:lnTo>
                  <a:lnTo>
                    <a:pt x="19256" y="20369"/>
                  </a:lnTo>
                  <a:lnTo>
                    <a:pt x="20205" y="20805"/>
                  </a:lnTo>
                  <a:lnTo>
                    <a:pt x="20965" y="21242"/>
                  </a:lnTo>
                  <a:lnTo>
                    <a:pt x="21600" y="21600"/>
                  </a:lnTo>
                  <a:lnTo>
                    <a:pt x="21600" y="3414"/>
                  </a:lnTo>
                  <a:lnTo>
                    <a:pt x="21473" y="3216"/>
                  </a:lnTo>
                  <a:lnTo>
                    <a:pt x="21346" y="3056"/>
                  </a:lnTo>
                  <a:lnTo>
                    <a:pt x="20840" y="2739"/>
                  </a:lnTo>
                  <a:lnTo>
                    <a:pt x="20143" y="2343"/>
                  </a:lnTo>
                  <a:lnTo>
                    <a:pt x="19318" y="1905"/>
                  </a:lnTo>
                  <a:lnTo>
                    <a:pt x="18369" y="1468"/>
                  </a:lnTo>
                  <a:lnTo>
                    <a:pt x="17230" y="992"/>
                  </a:lnTo>
                  <a:lnTo>
                    <a:pt x="16533" y="793"/>
                  </a:lnTo>
                  <a:lnTo>
                    <a:pt x="15900" y="595"/>
                  </a:lnTo>
                  <a:lnTo>
                    <a:pt x="15140" y="436"/>
                  </a:lnTo>
                  <a:lnTo>
                    <a:pt x="14378" y="278"/>
                  </a:lnTo>
                  <a:lnTo>
                    <a:pt x="13555" y="158"/>
                  </a:lnTo>
                  <a:lnTo>
                    <a:pt x="12669" y="78"/>
                  </a:lnTo>
                  <a:lnTo>
                    <a:pt x="11782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  <p:sp>
          <p:nvSpPr>
            <p:cNvPr id="47" name="Google Shape;406;p38"/>
            <p:cNvSpPr/>
            <p:nvPr/>
          </p:nvSpPr>
          <p:spPr>
            <a:xfrm>
              <a:off x="367985" y="48"/>
              <a:ext cx="347577" cy="646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0" y="0"/>
                  </a:moveTo>
                  <a:lnTo>
                    <a:pt x="8933" y="78"/>
                  </a:lnTo>
                  <a:lnTo>
                    <a:pt x="8046" y="158"/>
                  </a:lnTo>
                  <a:lnTo>
                    <a:pt x="7221" y="278"/>
                  </a:lnTo>
                  <a:lnTo>
                    <a:pt x="6461" y="436"/>
                  </a:lnTo>
                  <a:lnTo>
                    <a:pt x="5701" y="595"/>
                  </a:lnTo>
                  <a:lnTo>
                    <a:pt x="5068" y="793"/>
                  </a:lnTo>
                  <a:lnTo>
                    <a:pt x="4370" y="992"/>
                  </a:lnTo>
                  <a:lnTo>
                    <a:pt x="3232" y="1468"/>
                  </a:lnTo>
                  <a:lnTo>
                    <a:pt x="2280" y="1905"/>
                  </a:lnTo>
                  <a:lnTo>
                    <a:pt x="1458" y="2343"/>
                  </a:lnTo>
                  <a:lnTo>
                    <a:pt x="760" y="2739"/>
                  </a:lnTo>
                  <a:lnTo>
                    <a:pt x="254" y="3056"/>
                  </a:lnTo>
                  <a:lnTo>
                    <a:pt x="127" y="3216"/>
                  </a:lnTo>
                  <a:lnTo>
                    <a:pt x="0" y="3414"/>
                  </a:lnTo>
                  <a:lnTo>
                    <a:pt x="0" y="21600"/>
                  </a:lnTo>
                  <a:lnTo>
                    <a:pt x="633" y="21242"/>
                  </a:lnTo>
                  <a:lnTo>
                    <a:pt x="1393" y="20805"/>
                  </a:lnTo>
                  <a:lnTo>
                    <a:pt x="2345" y="20369"/>
                  </a:lnTo>
                  <a:lnTo>
                    <a:pt x="2915" y="20130"/>
                  </a:lnTo>
                  <a:lnTo>
                    <a:pt x="3483" y="19932"/>
                  </a:lnTo>
                  <a:lnTo>
                    <a:pt x="4879" y="19535"/>
                  </a:lnTo>
                  <a:lnTo>
                    <a:pt x="5701" y="19376"/>
                  </a:lnTo>
                  <a:lnTo>
                    <a:pt x="6588" y="19217"/>
                  </a:lnTo>
                  <a:lnTo>
                    <a:pt x="7540" y="19098"/>
                  </a:lnTo>
                  <a:lnTo>
                    <a:pt x="8551" y="18979"/>
                  </a:lnTo>
                  <a:lnTo>
                    <a:pt x="9628" y="18939"/>
                  </a:lnTo>
                  <a:lnTo>
                    <a:pt x="10769" y="18900"/>
                  </a:lnTo>
                  <a:lnTo>
                    <a:pt x="12289" y="18939"/>
                  </a:lnTo>
                  <a:lnTo>
                    <a:pt x="13746" y="19018"/>
                  </a:lnTo>
                  <a:lnTo>
                    <a:pt x="15012" y="19098"/>
                  </a:lnTo>
                  <a:lnTo>
                    <a:pt x="16216" y="19217"/>
                  </a:lnTo>
                  <a:lnTo>
                    <a:pt x="17295" y="19376"/>
                  </a:lnTo>
                  <a:lnTo>
                    <a:pt x="18244" y="19495"/>
                  </a:lnTo>
                  <a:lnTo>
                    <a:pt x="19701" y="19773"/>
                  </a:lnTo>
                  <a:lnTo>
                    <a:pt x="20145" y="19813"/>
                  </a:lnTo>
                  <a:lnTo>
                    <a:pt x="20588" y="19773"/>
                  </a:lnTo>
                  <a:lnTo>
                    <a:pt x="20967" y="19654"/>
                  </a:lnTo>
                  <a:lnTo>
                    <a:pt x="21221" y="19495"/>
                  </a:lnTo>
                  <a:lnTo>
                    <a:pt x="21411" y="19337"/>
                  </a:lnTo>
                  <a:lnTo>
                    <a:pt x="21538" y="19139"/>
                  </a:lnTo>
                  <a:lnTo>
                    <a:pt x="21600" y="18900"/>
                  </a:lnTo>
                  <a:lnTo>
                    <a:pt x="21600" y="2699"/>
                  </a:lnTo>
                  <a:lnTo>
                    <a:pt x="21538" y="2500"/>
                  </a:lnTo>
                  <a:lnTo>
                    <a:pt x="21476" y="2343"/>
                  </a:lnTo>
                  <a:lnTo>
                    <a:pt x="21284" y="2143"/>
                  </a:lnTo>
                  <a:lnTo>
                    <a:pt x="21094" y="2024"/>
                  </a:lnTo>
                  <a:lnTo>
                    <a:pt x="20716" y="1826"/>
                  </a:lnTo>
                  <a:lnTo>
                    <a:pt x="20272" y="1588"/>
                  </a:lnTo>
                  <a:lnTo>
                    <a:pt x="19193" y="1231"/>
                  </a:lnTo>
                  <a:lnTo>
                    <a:pt x="17990" y="873"/>
                  </a:lnTo>
                  <a:lnTo>
                    <a:pt x="16659" y="556"/>
                  </a:lnTo>
                  <a:lnTo>
                    <a:pt x="15204" y="317"/>
                  </a:lnTo>
                  <a:lnTo>
                    <a:pt x="13746" y="119"/>
                  </a:lnTo>
                  <a:lnTo>
                    <a:pt x="12289" y="39"/>
                  </a:lnTo>
                  <a:lnTo>
                    <a:pt x="10769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2928887685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1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595365900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72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342317299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0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7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19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2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2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30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28;p6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3594600" cy="25780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30192">
              <a:buSzPts val="1600"/>
              <a:defRPr sz="1600"/>
            </a:lvl1pPr>
            <a:lvl2pPr marL="914377" indent="-330192">
              <a:buSzPts val="1600"/>
              <a:defRPr sz="1600"/>
            </a:lvl2pPr>
            <a:lvl3pPr marL="1371565" indent="-330191">
              <a:buSzPts val="1600"/>
              <a:defRPr sz="1600"/>
            </a:lvl3pPr>
            <a:lvl4pPr marL="1828754" indent="-330192">
              <a:buSzPts val="1600"/>
              <a:defRPr sz="1600"/>
            </a:lvl4pPr>
            <a:lvl5pPr marL="2285943" indent="-330192">
              <a:buSzPts val="1600"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9" name="Google Shape;31;p6"/>
          <p:cNvSpPr txBox="1">
            <a:spLocks noGrp="1"/>
          </p:cNvSpPr>
          <p:nvPr>
            <p:ph type="body" sz="quarter" idx="21"/>
          </p:nvPr>
        </p:nvSpPr>
        <p:spPr>
          <a:xfrm>
            <a:off x="4680227" y="1868128"/>
            <a:ext cx="3594601" cy="257809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30192">
              <a:buSzPts val="1600"/>
              <a:defRPr sz="1600"/>
            </a:pPr>
            <a:endParaRPr/>
          </a:p>
        </p:txBody>
      </p:sp>
      <p:sp>
        <p:nvSpPr>
          <p:cNvPr id="1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34;p7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69151" y="1868128"/>
            <a:ext cx="2366400" cy="2484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17492">
              <a:buSzPts val="1400"/>
              <a:defRPr sz="1400"/>
            </a:lvl1pPr>
            <a:lvl2pPr marL="914377" indent="-317492">
              <a:buSzPts val="1400"/>
              <a:defRPr sz="1400"/>
            </a:lvl2pPr>
            <a:lvl3pPr marL="1371565" indent="-317491">
              <a:buSzPts val="1400"/>
              <a:defRPr sz="1400"/>
            </a:lvl3pPr>
            <a:lvl4pPr marL="1828754" indent="-317492">
              <a:buSzPts val="1400"/>
              <a:defRPr sz="1400"/>
            </a:lvl4pPr>
            <a:lvl5pPr marL="2285943" indent="-317492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0" name="Google Shape;37;p7"/>
          <p:cNvSpPr txBox="1">
            <a:spLocks noGrp="1"/>
          </p:cNvSpPr>
          <p:nvPr>
            <p:ph type="body" sz="quarter" idx="21"/>
          </p:nvPr>
        </p:nvSpPr>
        <p:spPr>
          <a:xfrm>
            <a:off x="335673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1" name="Google Shape;38;p7"/>
          <p:cNvSpPr txBox="1">
            <a:spLocks noGrp="1"/>
          </p:cNvSpPr>
          <p:nvPr>
            <p:ph type="body" sz="quarter" idx="22"/>
          </p:nvPr>
        </p:nvSpPr>
        <p:spPr>
          <a:xfrm>
            <a:off x="5844328" y="1868128"/>
            <a:ext cx="2366402" cy="248479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89" indent="-317492">
              <a:buSzPts val="1400"/>
              <a:defRPr sz="1400"/>
            </a:pPr>
            <a:endParaRPr/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63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41;p8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172" name="Title Text"/>
          <p:cNvSpPr txBox="1">
            <a:spLocks noGrp="1"/>
          </p:cNvSpPr>
          <p:nvPr>
            <p:ph type="title"/>
          </p:nvPr>
        </p:nvSpPr>
        <p:spPr>
          <a:xfrm>
            <a:off x="869151" y="847600"/>
            <a:ext cx="509220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+ 1 column cop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23;p5"/>
          <p:cNvSpPr/>
          <p:nvPr/>
        </p:nvSpPr>
        <p:spPr>
          <a:xfrm>
            <a:off x="198599" y="198599"/>
            <a:ext cx="8746802" cy="47607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  <a:moveTo>
                  <a:pt x="485" y="891"/>
                </a:moveTo>
                <a:lnTo>
                  <a:pt x="485" y="20709"/>
                </a:lnTo>
                <a:lnTo>
                  <a:pt x="21115" y="20709"/>
                </a:lnTo>
                <a:lnTo>
                  <a:pt x="21115" y="891"/>
                </a:lnTo>
                <a:close/>
              </a:path>
            </a:pathLst>
          </a:custGeom>
          <a:solidFill>
            <a:srgbClr val="2D6391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80" name="Title Text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5092201" cy="912374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t>Title Text</a:t>
            </a:r>
          </a:p>
        </p:txBody>
      </p:sp>
      <p:sp>
        <p:nvSpPr>
          <p:cNvPr id="18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05800" cy="2448797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355590"/>
            <a:lvl2pPr marL="914377" indent="-355590"/>
            <a:lvl3pPr marL="1371565" indent="-355590"/>
            <a:lvl4pPr marL="1828754" indent="-355590"/>
            <a:lvl5pPr marL="2285943" indent="-355591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b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3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2" r:id="rId2"/>
    <p:sldLayoutId id="2147483658" r:id="rId3"/>
    <p:sldLayoutId id="2147483659" r:id="rId4"/>
    <p:sldLayoutId id="2147483660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80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9pPr>
    </p:titleStyle>
    <p:bodyStyle>
      <a:lvl1pPr marL="457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▪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1pPr>
      <a:lvl2pPr marL="914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2pPr>
      <a:lvl3pPr marL="1371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3pPr>
      <a:lvl4pPr marL="1828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4pPr>
      <a:lvl5pPr marL="22860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5pPr>
      <a:lvl6pPr marL="2743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6pPr>
      <a:lvl7pPr marL="3200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●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7pPr>
      <a:lvl8pPr marL="3657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8pPr>
      <a:lvl9pPr marL="4114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1063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b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3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3452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000000"/>
          </a:solidFill>
          <a:uFillTx/>
          <a:latin typeface="Avenir Heavy"/>
          <a:ea typeface="Avenir Heavy"/>
          <a:cs typeface="Avenir Heavy"/>
          <a:sym typeface="Avenir Heavy"/>
        </a:defRPr>
      </a:lvl9pPr>
    </p:titleStyle>
    <p:bodyStyle>
      <a:lvl1pPr marL="457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▪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1pPr>
      <a:lvl2pPr marL="914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2pPr>
      <a:lvl3pPr marL="1371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3pPr>
      <a:lvl4pPr marL="1828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□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4pPr>
      <a:lvl5pPr marL="22860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5pPr>
      <a:lvl6pPr marL="2743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6pPr>
      <a:lvl7pPr marL="3200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●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7pPr>
      <a:lvl8pPr marL="3657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○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8pPr>
      <a:lvl9pPr marL="4114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ts val="2000"/>
        <a:buFont typeface="Helvetica"/>
        <a:buChar char="■"/>
        <a:tabLst/>
        <a:defRPr sz="2000" b="0" i="0" u="none" strike="noStrike" cap="none" spc="0" baseline="0">
          <a:solidFill>
            <a:srgbClr val="000000"/>
          </a:solidFill>
          <a:uFillTx/>
          <a:latin typeface="Avenir Book"/>
          <a:ea typeface="Avenir Book"/>
          <a:cs typeface="Avenir Book"/>
          <a:sym typeface="Avenir Book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Heavy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svgsilh.com/673ab7/image/27820.html" TargetMode="External"/><Relationship Id="rId4" Type="http://schemas.openxmlformats.org/officeDocument/2006/relationships/image" Target="../media/image14.sv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hyperlink" Target="https://openclipart.org/detail/213911/heart-pitiful-by-feraliminal-213911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svgsilh.com/673ab7/image/27820.html" TargetMode="External"/><Relationship Id="rId4" Type="http://schemas.openxmlformats.org/officeDocument/2006/relationships/image" Target="../media/image14.sv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pythonhosted.org/an_example_pypi_project/sphinx.html" TargetMode="External"/><Relationship Id="rId2" Type="http://schemas.openxmlformats.org/officeDocument/2006/relationships/hyperlink" Target="https://readthedocs.org/" TargetMode="Externa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peps.python.org/pep-0257/" TargetMode="External"/><Relationship Id="rId2" Type="http://schemas.openxmlformats.org/officeDocument/2006/relationships/hyperlink" Target="https://peps.python.org/pep-0008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deviantart.com/qtoons/art/Dizzy-2-Animation-GIF-820484193" TargetMode="External"/><Relationship Id="rId5" Type="http://schemas.openxmlformats.org/officeDocument/2006/relationships/hyperlink" Target="https://sphinxcontrib-napoleon.readthedocs.io/en/latest/example_numpy.html" TargetMode="External"/><Relationship Id="rId4" Type="http://schemas.openxmlformats.org/officeDocument/2006/relationships/hyperlink" Target="https://peps.python.org/pep-0484/" TargetMode="Externa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56277-C6DD-8C18-1240-66A9A17FC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2CAC014-5FBF-F3A6-8828-6173CFF69CC5}"/>
              </a:ext>
            </a:extLst>
          </p:cNvPr>
          <p:cNvSpPr txBox="1">
            <a:spLocks/>
          </p:cNvSpPr>
          <p:nvPr/>
        </p:nvSpPr>
        <p:spPr>
          <a:xfrm>
            <a:off x="869152" y="0"/>
            <a:ext cx="1785996" cy="9123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t">
            <a:normAutofit fontScale="90000"/>
          </a:bodyPr>
          <a:lstStyle>
            <a:lvl1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1pPr>
            <a:lvl2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2pPr>
            <a:lvl3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3pPr>
            <a:lvl4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4pPr>
            <a:lvl5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5pPr>
            <a:lvl6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6pPr>
            <a:lvl7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7pPr>
            <a:lvl8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8pPr>
            <a:lvl9pPr marL="0" marR="0" indent="0" algn="l" defTabSz="9144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000" b="0" i="0" u="none" strike="noStrike" cap="none" spc="0" baseline="0">
                <a:solidFill>
                  <a:srgbClr val="000000"/>
                </a:solidFill>
                <a:uFillTx/>
                <a:latin typeface="Avenir Heavy"/>
                <a:ea typeface="Avenir Heavy"/>
                <a:cs typeface="Avenir Heavy"/>
                <a:sym typeface="Avenir Heavy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t>Outline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2D54B19-0E38-96CC-3657-C0B5C7C1FD07}"/>
              </a:ext>
            </a:extLst>
          </p:cNvPr>
          <p:cNvSpPr txBox="1">
            <a:spLocks/>
          </p:cNvSpPr>
          <p:nvPr/>
        </p:nvSpPr>
        <p:spPr>
          <a:xfrm>
            <a:off x="869151" y="845032"/>
            <a:ext cx="7707721" cy="3753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marL="457189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▪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1pPr>
            <a:lvl2pPr marL="914377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2pPr>
            <a:lvl3pPr marL="1371565" marR="0" indent="-317491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3pPr>
            <a:lvl4pPr marL="1828754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□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4pPr>
            <a:lvl5pPr marL="2285943" marR="0" indent="-317492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"/>
              <a:buChar char="○"/>
              <a:tabLst/>
              <a:defRPr sz="14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5pPr>
            <a:lvl6pPr marL="274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6pPr>
            <a:lvl7pPr marL="3200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●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7pPr>
            <a:lvl8pPr marL="3657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8pPr>
            <a:lvl9pPr marL="4114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9pPr>
          </a:lstStyle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Avenir Heavy"/>
              </a:rPr>
              <a:t>Local importing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rgbClr val="3A81BA"/>
                </a:solidFill>
                <a:latin typeface="Avenir Heavy"/>
                <a:ea typeface="Avenir Heavy"/>
                <a:cs typeface="Avenir Heavy"/>
                <a:sym typeface="Avenir Heavy"/>
              </a:rPr>
              <a:t> review and best practices</a:t>
            </a: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Avenir Heavy"/>
              </a:rPr>
              <a:t>Packages and editable installations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rgbClr val="ED72D9"/>
                </a:solidFill>
                <a:latin typeface="Avenir Heavy"/>
                <a:ea typeface="Avenir Heavy"/>
                <a:cs typeface="Avenir Heavy"/>
                <a:sym typeface="Avenir Heavy"/>
              </a:rPr>
              <a:t> avoid importing errors</a:t>
            </a: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rPr>
              <a:t>Repo structure</a:t>
            </a:r>
          </a:p>
          <a:p>
            <a:pPr marL="457188" lvl="1" indent="0" hangingPunct="1">
              <a:buNone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</a:t>
            </a:r>
            <a:r>
              <a:rPr lang="en-US" dirty="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rPr>
              <a:t> organize folders and files in a standardized way</a:t>
            </a:r>
          </a:p>
          <a:p>
            <a:pPr marL="342900" lvl="0" indent="-342900" hangingPunct="1">
              <a:buFont typeface="+mj-lt"/>
              <a:buAutoNum type="arabicPeriod"/>
              <a:defRPr>
                <a:solidFill>
                  <a:srgbClr val="57A7B5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2D6391"/>
                </a:solidFill>
                <a:latin typeface="Avenir Heavy"/>
                <a:sym typeface="Avenir Heavy"/>
              </a:rPr>
              <a:t>Accessibility</a:t>
            </a:r>
          </a:p>
          <a:p>
            <a:pPr marL="457188" lvl="1" indent="0" hangingPunct="1">
              <a:buNone/>
              <a:defRPr>
                <a:solidFill>
                  <a:srgbClr val="57A7B5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2D6391"/>
                </a:solidFill>
                <a:latin typeface="Avenir Heavy"/>
                <a:ea typeface="Avenir Heavy"/>
                <a:cs typeface="Avenir Heavy"/>
                <a:sym typeface="Wingdings" pitchFamily="2" charset="2"/>
              </a:rPr>
              <a:t> make code more readable, understandable and usable</a:t>
            </a:r>
            <a:endParaRPr lang="en-US" dirty="0">
              <a:solidFill>
                <a:srgbClr val="57A7B5"/>
              </a:solidFill>
              <a:latin typeface="Avenir Heavy"/>
              <a:ea typeface="Avenir Heavy"/>
              <a:cs typeface="Avenir Heavy"/>
              <a:sym typeface="Avenir Heavy"/>
            </a:endParaRPr>
          </a:p>
          <a:p>
            <a:pPr marL="342900" indent="-342900" hangingPunct="1">
              <a:buFont typeface="+mj-lt"/>
              <a:buAutoNum type="arabicPeriod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8B81D2"/>
                </a:solidFill>
                <a:latin typeface="Avenir Heavy"/>
                <a:ea typeface="Avenir Heavy"/>
                <a:cs typeface="Avenir Heavy"/>
                <a:sym typeface="Avenir Heavy"/>
              </a:rPr>
              <a:t>Environments</a:t>
            </a:r>
          </a:p>
          <a:p>
            <a:pPr marL="742938" lvl="1" indent="-285750" hangingPunct="1">
              <a:buFont typeface="Wingdings" pitchFamily="2" charset="2"/>
              <a:buChar char="à"/>
              <a:defRPr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en-US" dirty="0">
                <a:solidFill>
                  <a:srgbClr val="8B81D2"/>
                </a:solidFill>
                <a:latin typeface="Avenir Heavy"/>
                <a:ea typeface="Avenir Heavy"/>
                <a:cs typeface="Avenir Heavy"/>
                <a:sym typeface="Avenir Heavy"/>
              </a:rPr>
              <a:t>avoid and alleviate package installation problems</a:t>
            </a:r>
          </a:p>
        </p:txBody>
      </p:sp>
      <p:sp>
        <p:nvSpPr>
          <p:cNvPr id="11" name="Pfeil nach rechts 10">
            <a:extLst>
              <a:ext uri="{FF2B5EF4-FFF2-40B4-BE49-F238E27FC236}">
                <a16:creationId xmlns:a16="http://schemas.microsoft.com/office/drawing/2014/main" id="{9B64E4C7-3734-A9D2-3F03-472C2B13375F}"/>
              </a:ext>
            </a:extLst>
          </p:cNvPr>
          <p:cNvSpPr/>
          <p:nvPr/>
        </p:nvSpPr>
        <p:spPr>
          <a:xfrm rot="9576828">
            <a:off x="2474131" y="2355924"/>
            <a:ext cx="573137" cy="431647"/>
          </a:xfrm>
          <a:prstGeom prst="rightArrow">
            <a:avLst>
              <a:gd name="adj1" fmla="val 28570"/>
              <a:gd name="adj2" fmla="val 50000"/>
            </a:avLst>
          </a:prstGeom>
          <a:solidFill>
            <a:srgbClr val="2D6391"/>
          </a:solidFill>
          <a:ln w="25400" cap="flat">
            <a:solidFill>
              <a:srgbClr val="2D6391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j-ea"/>
              <a:cs typeface="Arial"/>
              <a:sym typeface="Arial"/>
            </a:endParaRPr>
          </a:p>
        </p:txBody>
      </p:sp>
      <p:pic>
        <p:nvPicPr>
          <p:cNvPr id="12" name="Picture 2" descr="Parks And Recreation Wow GIF by PeacockTV">
            <a:extLst>
              <a:ext uri="{FF2B5EF4-FFF2-40B4-BE49-F238E27FC236}">
                <a16:creationId xmlns:a16="http://schemas.microsoft.com/office/drawing/2014/main" id="{0FA19E1B-5E67-0237-8441-35C05AB7EB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2213" y="456186"/>
            <a:ext cx="3178526" cy="1787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77111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0441660-DDB8-2E18-7702-57F0068AA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Rectangle 6">
            <a:extLst>
              <a:ext uri="{FF2B5EF4-FFF2-40B4-BE49-F238E27FC236}">
                <a16:creationId xmlns:a16="http://schemas.microsoft.com/office/drawing/2014/main" id="{3A223C46-9164-07BD-2C7B-62645C4E9E01}"/>
              </a:ext>
            </a:extLst>
          </p:cNvPr>
          <p:cNvSpPr/>
          <p:nvPr/>
        </p:nvSpPr>
        <p:spPr>
          <a:xfrm>
            <a:off x="1055157" y="1593010"/>
            <a:ext cx="5691101" cy="283464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x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points_add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points_to_be_added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</p:txBody>
      </p:sp>
      <p:sp>
        <p:nvSpPr>
          <p:cNvPr id="974" name="Rectangle 6">
            <a:extLst>
              <a:ext uri="{FF2B5EF4-FFF2-40B4-BE49-F238E27FC236}">
                <a16:creationId xmlns:a16="http://schemas.microsoft.com/office/drawing/2014/main" id="{AB72B6AF-B07B-0A80-296E-80F3065EC17C}"/>
              </a:ext>
            </a:extLst>
          </p:cNvPr>
          <p:cNvSpPr/>
          <p:nvPr/>
        </p:nvSpPr>
        <p:spPr>
          <a:xfrm>
            <a:off x="1055157" y="1593010"/>
            <a:ext cx="5691101" cy="2708434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x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terrible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just as terrible</a:t>
            </a: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poi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still terrible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points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better, but potentially unspecific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 err="1">
                <a:solidFill>
                  <a:srgbClr val="FFFFFF"/>
                </a:solidFill>
              </a:rPr>
              <a:t>points_add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possibly better, possible worse that the one before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 err="1">
                <a:solidFill>
                  <a:srgbClr val="FFFFFF"/>
                </a:solidFill>
              </a:rPr>
              <a:t>points_to_be_added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# clear, but maybe a bit long</a:t>
            </a:r>
          </a:p>
        </p:txBody>
      </p:sp>
      <p:sp>
        <p:nvSpPr>
          <p:cNvPr id="975" name="Title 4">
            <a:extLst>
              <a:ext uri="{FF2B5EF4-FFF2-40B4-BE49-F238E27FC236}">
                <a16:creationId xmlns:a16="http://schemas.microsoft.com/office/drawing/2014/main" id="{E3F91ED6-9201-5656-B155-80832795152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091712" cy="912374"/>
          </a:xfrm>
          <a:prstGeom prst="rect">
            <a:avLst/>
          </a:prstGeom>
        </p:spPr>
        <p:txBody>
          <a:bodyPr/>
          <a:lstStyle/>
          <a:p>
            <a:r>
              <a:t>Variable names</a:t>
            </a:r>
          </a:p>
        </p:txBody>
      </p:sp>
      <p:sp>
        <p:nvSpPr>
          <p:cNvPr id="976" name="Text Placeholder 1">
            <a:extLst>
              <a:ext uri="{FF2B5EF4-FFF2-40B4-BE49-F238E27FC236}">
                <a16:creationId xmlns:a16="http://schemas.microsoft.com/office/drawing/2014/main" id="{8445C149-AA7A-EF0F-5612-4D152DDDA4BE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dirty="0"/>
              <a:t>name your variables so that you can later go back and *read* what the code does </a:t>
            </a:r>
            <a:br>
              <a:rPr dirty="0"/>
            </a:br>
            <a:r>
              <a:rPr dirty="0"/>
              <a:t>(same principle as with module names)</a:t>
            </a:r>
          </a:p>
        </p:txBody>
      </p:sp>
      <p:sp>
        <p:nvSpPr>
          <p:cNvPr id="977" name="Slide Number Placeholder 3">
            <a:extLst>
              <a:ext uri="{FF2B5EF4-FFF2-40B4-BE49-F238E27FC236}">
                <a16:creationId xmlns:a16="http://schemas.microsoft.com/office/drawing/2014/main" id="{7820B96A-E55E-AA48-2329-3AEDF012399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3B9B91E-B0AA-B526-734B-3992850CF20D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176907D1-A081-0F5E-7885-D74A1E97969B}"/>
              </a:ext>
            </a:extLst>
          </p:cNvPr>
          <p:cNvSpPr/>
          <p:nvPr/>
        </p:nvSpPr>
        <p:spPr>
          <a:xfrm>
            <a:off x="6932315" y="1860166"/>
            <a:ext cx="1528642" cy="64633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2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FFFFF"/>
                </a:solidFill>
              </a:rPr>
              <a:t>a</a:t>
            </a:r>
            <a:r>
              <a:rPr b="1" dirty="0">
                <a:solidFill>
                  <a:srgbClr val="FFFFFF"/>
                </a:solidFill>
              </a:rPr>
              <a:t>dd(</a:t>
            </a:r>
            <a:r>
              <a:rPr lang="de-DE" b="1" dirty="0">
                <a:solidFill>
                  <a:srgbClr val="FF9300"/>
                </a:solidFill>
              </a:rPr>
              <a:t>p, </a:t>
            </a:r>
            <a:r>
              <a:rPr lang="en-US" b="1" dirty="0">
                <a:solidFill>
                  <a:srgbClr val="FF9300"/>
                </a:solidFill>
              </a:rPr>
              <a:t>e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x = p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>
                <a:solidFill>
                  <a:srgbClr val="FF375F"/>
                </a:solidFill>
              </a:rPr>
              <a:t>+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FFFFF"/>
                </a:solidFill>
              </a:rPr>
              <a:t>e</a:t>
            </a:r>
            <a:endParaRPr b="1"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375F"/>
                </a:solidFill>
              </a:rPr>
              <a:t>return</a:t>
            </a:r>
            <a:r>
              <a:rPr b="1" dirty="0"/>
              <a:t> </a:t>
            </a:r>
            <a:r>
              <a:rPr lang="en-US" b="1" dirty="0"/>
              <a:t>x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68655657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4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1A972A-B8B2-729B-EBBB-154A0D1C5C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Title 1">
            <a:extLst>
              <a:ext uri="{FF2B5EF4-FFF2-40B4-BE49-F238E27FC236}">
                <a16:creationId xmlns:a16="http://schemas.microsoft.com/office/drawing/2014/main" id="{33F4B077-70E4-F72F-9D4A-96E7A5C110D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48" y="0"/>
            <a:ext cx="5194767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en-US" dirty="0"/>
              <a:t>Code smells #4, #5, #6</a:t>
            </a:r>
            <a:endParaRPr dirty="0"/>
          </a:p>
        </p:txBody>
      </p:sp>
      <p:sp>
        <p:nvSpPr>
          <p:cNvPr id="984" name="Text Placeholder 2">
            <a:extLst>
              <a:ext uri="{FF2B5EF4-FFF2-40B4-BE49-F238E27FC236}">
                <a16:creationId xmlns:a16="http://schemas.microsoft.com/office/drawing/2014/main" id="{2C8EBD8E-0E7E-FF48-200D-242FB6D1BB4B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51" y="846000"/>
            <a:ext cx="7405801" cy="3538352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de-DE" sz="1800" b="1" dirty="0"/>
              <a:t>Single </a:t>
            </a:r>
            <a:r>
              <a:rPr lang="de-DE" sz="1800" b="1" dirty="0" err="1"/>
              <a:t>responsibility</a:t>
            </a:r>
            <a:r>
              <a:rPr lang="de-DE" sz="1800" b="1" dirty="0"/>
              <a:t> </a:t>
            </a:r>
            <a:r>
              <a:rPr lang="de-DE" sz="1800" b="1" dirty="0" err="1"/>
              <a:t>principle</a:t>
            </a:r>
            <a:endParaRPr lang="de-DE" sz="1800" b="1" dirty="0"/>
          </a:p>
          <a:p>
            <a:pPr>
              <a:buFontTx/>
              <a:buChar char="-"/>
            </a:pPr>
            <a:r>
              <a:rPr lang="de-DE" sz="1800" dirty="0"/>
              <a:t>a </a:t>
            </a:r>
            <a:r>
              <a:rPr lang="de-DE" sz="1800" dirty="0" err="1"/>
              <a:t>function</a:t>
            </a:r>
            <a:r>
              <a:rPr lang="de-DE" sz="1800" dirty="0"/>
              <a:t>/variable/… </a:t>
            </a:r>
            <a:r>
              <a:rPr lang="de-DE" sz="1800" dirty="0" err="1"/>
              <a:t>should</a:t>
            </a:r>
            <a:r>
              <a:rPr lang="de-DE" sz="1800" dirty="0"/>
              <a:t> do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thing</a:t>
            </a:r>
            <a:r>
              <a:rPr lang="de-DE" sz="1800" dirty="0"/>
              <a:t> and </a:t>
            </a:r>
            <a:r>
              <a:rPr lang="de-DE" sz="1800" dirty="0" err="1"/>
              <a:t>one</a:t>
            </a:r>
            <a:r>
              <a:rPr lang="de-DE" sz="1800" dirty="0"/>
              <a:t> </a:t>
            </a:r>
            <a:r>
              <a:rPr lang="de-DE" sz="1800" dirty="0" err="1"/>
              <a:t>thing</a:t>
            </a:r>
            <a:r>
              <a:rPr lang="de-DE" sz="1800" dirty="0"/>
              <a:t> </a:t>
            </a:r>
            <a:r>
              <a:rPr lang="de-DE" sz="1800" dirty="0" err="1"/>
              <a:t>only</a:t>
            </a:r>
            <a:endParaRPr lang="de-DE" sz="1800" baseline="30000" dirty="0"/>
          </a:p>
          <a:p>
            <a:pPr marL="101599" indent="0">
              <a:buNone/>
            </a:pPr>
            <a:endParaRPr lang="de-DE" sz="1800" dirty="0"/>
          </a:p>
          <a:p>
            <a:pPr marL="101599" indent="0">
              <a:buNone/>
            </a:pPr>
            <a:r>
              <a:rPr lang="de-DE" sz="1800" b="1" dirty="0"/>
              <a:t>DRY – </a:t>
            </a:r>
            <a:r>
              <a:rPr lang="de-DE" sz="1800" b="1" dirty="0" err="1"/>
              <a:t>don‘t</a:t>
            </a:r>
            <a:r>
              <a:rPr lang="de-DE" sz="1800" b="1" dirty="0"/>
              <a:t> </a:t>
            </a:r>
            <a:r>
              <a:rPr lang="de-DE" sz="1800" b="1" dirty="0" err="1"/>
              <a:t>repeat</a:t>
            </a:r>
            <a:r>
              <a:rPr lang="de-DE" sz="1800" b="1" dirty="0"/>
              <a:t> </a:t>
            </a:r>
            <a:r>
              <a:rPr lang="de-DE" sz="1800" b="1" dirty="0" err="1"/>
              <a:t>yourself</a:t>
            </a:r>
            <a:endParaRPr lang="de-DE" sz="1800" b="1" dirty="0"/>
          </a:p>
          <a:p>
            <a:pPr>
              <a:buFontTx/>
              <a:buChar char="-"/>
            </a:pPr>
            <a:r>
              <a:rPr lang="de-DE" sz="1800" dirty="0" err="1"/>
              <a:t>if</a:t>
            </a:r>
            <a:r>
              <a:rPr lang="de-DE" sz="1800" dirty="0"/>
              <a:t> </a:t>
            </a:r>
            <a:r>
              <a:rPr lang="de-DE" sz="1800" dirty="0" err="1"/>
              <a:t>you</a:t>
            </a:r>
            <a:r>
              <a:rPr lang="de-DE" sz="1800" dirty="0"/>
              <a:t> </a:t>
            </a:r>
            <a:r>
              <a:rPr lang="de-DE" sz="1800" dirty="0" err="1"/>
              <a:t>are</a:t>
            </a:r>
            <a:r>
              <a:rPr lang="de-DE" sz="1800" dirty="0"/>
              <a:t> </a:t>
            </a:r>
            <a:r>
              <a:rPr lang="de-DE" sz="1800" dirty="0" err="1"/>
              <a:t>duplicating</a:t>
            </a:r>
            <a:r>
              <a:rPr lang="de-DE" sz="1800" dirty="0"/>
              <a:t> code, </a:t>
            </a:r>
            <a:r>
              <a:rPr lang="de-DE" sz="1800" dirty="0" err="1"/>
              <a:t>think</a:t>
            </a:r>
            <a:r>
              <a:rPr lang="de-DE" sz="1800" dirty="0"/>
              <a:t> </a:t>
            </a:r>
            <a:r>
              <a:rPr lang="de-DE" sz="1800" dirty="0" err="1"/>
              <a:t>about</a:t>
            </a:r>
            <a:r>
              <a:rPr lang="de-DE" sz="1800" dirty="0"/>
              <a:t> </a:t>
            </a:r>
            <a:r>
              <a:rPr lang="de-DE" sz="1800" dirty="0" err="1"/>
              <a:t>taking</a:t>
            </a:r>
            <a:r>
              <a:rPr lang="de-DE" sz="1800" dirty="0"/>
              <a:t> </a:t>
            </a:r>
            <a:r>
              <a:rPr lang="de-DE" sz="1800" dirty="0" err="1"/>
              <a:t>that</a:t>
            </a:r>
            <a:r>
              <a:rPr lang="de-DE" sz="1800" dirty="0"/>
              <a:t> </a:t>
            </a:r>
            <a:r>
              <a:rPr lang="de-DE" sz="1800" dirty="0" err="1"/>
              <a:t>part</a:t>
            </a:r>
            <a:r>
              <a:rPr lang="de-DE" sz="1800" dirty="0"/>
              <a:t> and </a:t>
            </a:r>
            <a:r>
              <a:rPr lang="de-DE" sz="1800" dirty="0" err="1"/>
              <a:t>putting</a:t>
            </a:r>
            <a:r>
              <a:rPr lang="de-DE" sz="1800" dirty="0"/>
              <a:t> </a:t>
            </a:r>
            <a:r>
              <a:rPr lang="de-DE" sz="1800" dirty="0" err="1"/>
              <a:t>it</a:t>
            </a:r>
            <a:r>
              <a:rPr lang="de-DE" sz="1800" dirty="0"/>
              <a:t> </a:t>
            </a:r>
            <a:r>
              <a:rPr lang="de-DE" sz="1800" dirty="0" err="1"/>
              <a:t>into</a:t>
            </a:r>
            <a:r>
              <a:rPr lang="de-DE" sz="1800" dirty="0"/>
              <a:t> a separate </a:t>
            </a:r>
            <a:r>
              <a:rPr lang="de-DE" sz="1800" dirty="0" err="1"/>
              <a:t>function</a:t>
            </a:r>
            <a:r>
              <a:rPr lang="de-DE" sz="1800" dirty="0"/>
              <a:t>/</a:t>
            </a:r>
            <a:r>
              <a:rPr lang="de-DE" sz="1800" dirty="0" err="1"/>
              <a:t>class</a:t>
            </a:r>
            <a:r>
              <a:rPr lang="de-DE" sz="1800" dirty="0"/>
              <a:t>/…</a:t>
            </a:r>
          </a:p>
          <a:p>
            <a:pPr>
              <a:buFontTx/>
              <a:buChar char="-"/>
            </a:pPr>
            <a:endParaRPr lang="de-DE" sz="1800" dirty="0"/>
          </a:p>
          <a:p>
            <a:pPr>
              <a:buFont typeface="Wingdings" pitchFamily="2" charset="2"/>
              <a:buChar char="à"/>
            </a:pPr>
            <a:r>
              <a:rPr lang="de-DE" sz="1800" dirty="0" err="1">
                <a:sym typeface="Wingdings" pitchFamily="2" charset="2"/>
              </a:rPr>
              <a:t>Discuss</a:t>
            </a:r>
            <a:r>
              <a:rPr lang="de-DE" sz="1800" dirty="0">
                <a:sym typeface="Wingdings" pitchFamily="2" charset="2"/>
              </a:rPr>
              <a:t>: </a:t>
            </a:r>
            <a:r>
              <a:rPr lang="de-DE" sz="1800" dirty="0" err="1"/>
              <a:t>Where</a:t>
            </a:r>
            <a:r>
              <a:rPr lang="de-DE" sz="1800" dirty="0"/>
              <a:t> </a:t>
            </a:r>
            <a:r>
              <a:rPr lang="de-DE" sz="1800" dirty="0" err="1"/>
              <a:t>does</a:t>
            </a:r>
            <a:r>
              <a:rPr lang="de-DE" sz="1800" dirty="0"/>
              <a:t> </a:t>
            </a:r>
            <a:r>
              <a:rPr lang="de-DE" sz="1800" dirty="0" err="1"/>
              <a:t>the</a:t>
            </a:r>
            <a:r>
              <a:rPr lang="de-DE" sz="1800" dirty="0"/>
              <a:t> code in </a:t>
            </a:r>
            <a:r>
              <a:rPr lang="de-DE" sz="1800" dirty="0" err="1"/>
              <a:t>make_pizzas.py</a:t>
            </a:r>
            <a:r>
              <a:rPr lang="de-DE" sz="1800" dirty="0"/>
              <a:t> </a:t>
            </a:r>
            <a:r>
              <a:rPr lang="de-DE" sz="1800" dirty="0" err="1"/>
              <a:t>violate</a:t>
            </a:r>
            <a:r>
              <a:rPr lang="de-DE" sz="1800" dirty="0"/>
              <a:t> </a:t>
            </a:r>
            <a:r>
              <a:rPr lang="de-DE" sz="1800" dirty="0" err="1"/>
              <a:t>this</a:t>
            </a:r>
            <a:r>
              <a:rPr lang="de-DE" sz="1800" dirty="0"/>
              <a:t> </a:t>
            </a:r>
            <a:r>
              <a:rPr lang="de-DE" sz="1800" dirty="0" err="1"/>
              <a:t>principle</a:t>
            </a:r>
            <a:r>
              <a:rPr lang="de-DE" sz="1800" dirty="0"/>
              <a:t>?</a:t>
            </a:r>
          </a:p>
          <a:p>
            <a:pPr marL="101599" indent="0">
              <a:buNone/>
            </a:pPr>
            <a:r>
              <a:rPr lang="de-DE" sz="1800" dirty="0"/>
              <a:t>(5 min)</a:t>
            </a:r>
          </a:p>
        </p:txBody>
      </p:sp>
      <p:sp>
        <p:nvSpPr>
          <p:cNvPr id="985" name="Slide Number Placeholder 3">
            <a:extLst>
              <a:ext uri="{FF2B5EF4-FFF2-40B4-BE49-F238E27FC236}">
                <a16:creationId xmlns:a16="http://schemas.microsoft.com/office/drawing/2014/main" id="{85029F7B-B4D8-4565-754A-3001A7434A62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014658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7BB3B-564C-6C89-1ED0-69EBEA26F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38B1459B-910C-5A1F-0166-5ABC1C10C5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599" y="0"/>
            <a:ext cx="744807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Notes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BFC972E0-1918-FD01-90CA-FC72FB7C33C5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4087911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9B340CE1-CDF9-7DC0-6817-D9025B3BE7C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989160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9732EF5-1BA3-8482-A9D3-7FB5792CC0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Title 4">
            <a:extLst>
              <a:ext uri="{FF2B5EF4-FFF2-40B4-BE49-F238E27FC236}">
                <a16:creationId xmlns:a16="http://schemas.microsoft.com/office/drawing/2014/main" id="{142A9605-A173-FE73-D64A-D1692E8313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091712" cy="912374"/>
          </a:xfrm>
          <a:prstGeom prst="rect">
            <a:avLst/>
          </a:prstGeom>
        </p:spPr>
        <p:txBody>
          <a:bodyPr/>
          <a:lstStyle/>
          <a:p>
            <a:r>
              <a:t>Variable names</a:t>
            </a:r>
          </a:p>
        </p:txBody>
      </p:sp>
      <p:sp>
        <p:nvSpPr>
          <p:cNvPr id="976" name="Text Placeholder 1">
            <a:extLst>
              <a:ext uri="{FF2B5EF4-FFF2-40B4-BE49-F238E27FC236}">
                <a16:creationId xmlns:a16="http://schemas.microsoft.com/office/drawing/2014/main" id="{91380077-A22C-0300-515C-453A73DA652A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dirty="0"/>
              <a:t>name your variables so that you can later go back and *read* what the code does </a:t>
            </a:r>
            <a:br>
              <a:rPr dirty="0"/>
            </a:br>
            <a:r>
              <a:rPr dirty="0"/>
              <a:t>(same principle as with module names)</a:t>
            </a:r>
          </a:p>
        </p:txBody>
      </p:sp>
      <p:sp>
        <p:nvSpPr>
          <p:cNvPr id="977" name="Slide Number Placeholder 3">
            <a:extLst>
              <a:ext uri="{FF2B5EF4-FFF2-40B4-BE49-F238E27FC236}">
                <a16:creationId xmlns:a16="http://schemas.microsoft.com/office/drawing/2014/main" id="{1A4C10E9-5C37-32B9-C368-1174A2494729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13</a:t>
            </a:fld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E54FA35-3C90-10AD-610B-9FCF3F16B586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5DDDE38-B7FA-D117-C550-0282B4F79B7D}"/>
              </a:ext>
            </a:extLst>
          </p:cNvPr>
          <p:cNvSpPr/>
          <p:nvPr/>
        </p:nvSpPr>
        <p:spPr>
          <a:xfrm>
            <a:off x="675894" y="1593010"/>
            <a:ext cx="6167668" cy="830997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2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long_function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lang="de-DE" dirty="0">
                <a:solidFill>
                  <a:srgbClr val="FF9300"/>
                </a:solidFill>
              </a:rPr>
              <a:t>p, </a:t>
            </a:r>
            <a:r>
              <a:rPr lang="en-US" dirty="0">
                <a:solidFill>
                  <a:srgbClr val="FF9300"/>
                </a:solidFill>
              </a:rPr>
              <a:t>e</a:t>
            </a:r>
            <a:r>
              <a:rPr dirty="0">
                <a:solidFill>
                  <a:srgbClr val="FFFFFF"/>
                </a:solidFill>
              </a:rPr>
              <a:t>):</a:t>
            </a:r>
            <a:endParaRPr lang="en-US"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dirty="0">
                <a:solidFill>
                  <a:srgbClr val="FFFFFF"/>
                </a:solidFill>
              </a:rPr>
              <a:t>    </a:t>
            </a:r>
            <a:endParaRPr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>
                <a:solidFill>
                  <a:srgbClr val="FFFFFF"/>
                </a:solidFill>
              </a:rPr>
              <a:t>    x = p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>
                <a:solidFill>
                  <a:srgbClr val="FF375F"/>
                </a:solidFill>
              </a:rPr>
              <a:t>+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lang="en-US" dirty="0">
                <a:solidFill>
                  <a:srgbClr val="FFFFFF"/>
                </a:solidFill>
              </a:rPr>
              <a:t>e</a:t>
            </a:r>
            <a:endParaRPr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375F"/>
                </a:solidFill>
              </a:rPr>
              <a:t>return</a:t>
            </a:r>
            <a:r>
              <a:rPr dirty="0"/>
              <a:t> </a:t>
            </a:r>
            <a:r>
              <a:rPr lang="en-US" dirty="0"/>
              <a:t>x</a:t>
            </a:r>
            <a:endParaRPr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CA3B44-5D99-C04D-D324-960E15984A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8492" y="1593010"/>
            <a:ext cx="4195758" cy="2864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18985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9D544-10C8-7DB3-7392-53276BCA98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34C1C03B-B9FF-AC4C-5357-40910D2EB3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599" y="0"/>
            <a:ext cx="744807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Single responsibility principle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8E177483-DED9-1819-95B8-8EC852D4598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4087911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Avoid writing spaghetti code 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get rid of code repetitions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make things modular, which leads to reusability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how do you get there?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break up long functions into pieces which vary independently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put code for loading, saving or plotting data in extra functions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787521DB-E5FB-C251-738D-FC02CAEC190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  <p:pic>
        <p:nvPicPr>
          <p:cNvPr id="9" name="Grafik 8" descr="Ein Bild, das Text, Schild, Tisch, Essen enthält.&#10;&#10;KI-generierte Inhalte können fehlerhaft sein.">
            <a:extLst>
              <a:ext uri="{FF2B5EF4-FFF2-40B4-BE49-F238E27FC236}">
                <a16:creationId xmlns:a16="http://schemas.microsoft.com/office/drawing/2014/main" id="{F2BAC496-FC1E-0309-5F1C-1913737969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317" y="1140594"/>
            <a:ext cx="2882766" cy="288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0925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ED3FE-612B-5BF8-368F-5A48A70A0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Title 4">
            <a:extLst>
              <a:ext uri="{FF2B5EF4-FFF2-40B4-BE49-F238E27FC236}">
                <a16:creationId xmlns:a16="http://schemas.microsoft.com/office/drawing/2014/main" id="{DFF02B16-252D-EB56-7578-09549E5A2E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6576728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Reduce code complexity</a:t>
            </a:r>
            <a:endParaRPr dirty="0"/>
          </a:p>
        </p:txBody>
      </p:sp>
      <p:sp>
        <p:nvSpPr>
          <p:cNvPr id="976" name="Text Placeholder 1">
            <a:extLst>
              <a:ext uri="{FF2B5EF4-FFF2-40B4-BE49-F238E27FC236}">
                <a16:creationId xmlns:a16="http://schemas.microsoft.com/office/drawing/2014/main" id="{56364350-5919-C74E-591B-F08C28BE06D9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lang="en-US" dirty="0"/>
              <a:t>a function should do one thing. Together with descriptive variable names </a:t>
            </a:r>
            <a:r>
              <a:rPr dirty="0"/>
              <a:t>you can later go back and *read* what the code does</a:t>
            </a:r>
            <a:r>
              <a:rPr lang="en-US" dirty="0"/>
              <a:t>. This also reduces code complexity.</a:t>
            </a:r>
            <a:r>
              <a:rPr dirty="0"/>
              <a:t> </a:t>
            </a:r>
          </a:p>
        </p:txBody>
      </p:sp>
      <p:sp>
        <p:nvSpPr>
          <p:cNvPr id="977" name="Slide Number Placeholder 3">
            <a:extLst>
              <a:ext uri="{FF2B5EF4-FFF2-40B4-BE49-F238E27FC236}">
                <a16:creationId xmlns:a16="http://schemas.microsoft.com/office/drawing/2014/main" id="{F78F09DE-9D4D-5520-9D6E-DF837476EEE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BAE2799-AFFE-6C43-FD4C-1930F594A1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474" y="1594624"/>
            <a:ext cx="3927434" cy="268148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AFE4D1C-DE5E-4B3F-B934-129BE9EDCC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594624"/>
            <a:ext cx="3848058" cy="268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93968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D228F-937D-D552-35AF-5C914F5EC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Title 4">
            <a:extLst>
              <a:ext uri="{FF2B5EF4-FFF2-40B4-BE49-F238E27FC236}">
                <a16:creationId xmlns:a16="http://schemas.microsoft.com/office/drawing/2014/main" id="{954614A0-DC54-D982-8DA8-EDBDAB1698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6576728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Reduce code complexity II</a:t>
            </a:r>
            <a:endParaRPr dirty="0"/>
          </a:p>
        </p:txBody>
      </p:sp>
      <p:sp>
        <p:nvSpPr>
          <p:cNvPr id="976" name="Text Placeholder 1">
            <a:extLst>
              <a:ext uri="{FF2B5EF4-FFF2-40B4-BE49-F238E27FC236}">
                <a16:creationId xmlns:a16="http://schemas.microsoft.com/office/drawing/2014/main" id="{881BD1FC-6A90-F9B4-067F-42A230A169CD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lang="en-US" dirty="0"/>
              <a:t>long if … else … chains are smell of independent code plug-ins</a:t>
            </a:r>
            <a:endParaRPr dirty="0"/>
          </a:p>
        </p:txBody>
      </p:sp>
      <p:sp>
        <p:nvSpPr>
          <p:cNvPr id="977" name="Slide Number Placeholder 3">
            <a:extLst>
              <a:ext uri="{FF2B5EF4-FFF2-40B4-BE49-F238E27FC236}">
                <a16:creationId xmlns:a16="http://schemas.microsoft.com/office/drawing/2014/main" id="{F997E2AA-5E44-274B-1FC2-FD8585AEF2A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8D11D5F-9832-F045-C509-FFE74D4F9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352" y="1681226"/>
            <a:ext cx="6010976" cy="2732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654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0603E6-2C45-D7AD-A64E-F66AAA7E8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36310FF9-97FA-EC97-3A57-EF119B38CD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112661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Magic numbers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A39406C8-D2EF-B870-791C-20340186954E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48070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can be number, but also string / path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unclear meaning, naming number adds documentation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can be anywhere in the code, therefore hard to maintain (easier to change a number in one place only instead of hunting for all the places it comes up)</a:t>
            </a:r>
          </a:p>
          <a:p>
            <a:pPr marL="75182" indent="0" defTabSz="676655">
              <a:spcBef>
                <a:spcPts val="400"/>
              </a:spcBef>
              <a:buSzPts val="1400"/>
              <a:buNone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but, … not every number or string has to be magic </a:t>
            </a:r>
            <a:r>
              <a:rPr lang="en-US" dirty="0">
                <a:sym typeface="Wingdings" pitchFamily="2" charset="2"/>
              </a:rPr>
              <a:t> needs to be readable</a:t>
            </a:r>
            <a:endParaRPr lang="en-US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fix numbers:  x // 2</a:t>
            </a:r>
          </a:p>
          <a:p>
            <a:pPr marL="75182" indent="0" defTabSz="676655">
              <a:spcBef>
                <a:spcPts val="400"/>
              </a:spcBef>
              <a:buSzPts val="1400"/>
              <a:buNone/>
              <a:defRPr sz="1480"/>
            </a:pPr>
            <a:endParaRPr lang="en-US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B72E171C-D099-B2F8-70F2-1D5EC1AB861E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2C7C1B-B0A9-9CEB-8A7D-9F89966ACD87}"/>
              </a:ext>
            </a:extLst>
          </p:cNvPr>
          <p:cNvSpPr/>
          <p:nvPr/>
        </p:nvSpPr>
        <p:spPr>
          <a:xfrm>
            <a:off x="4838498" y="822272"/>
            <a:ext cx="3568308" cy="5539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v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3.1415 </a:t>
            </a:r>
            <a:r>
              <a:rPr lang="de-DE" b="1" dirty="0">
                <a:solidFill>
                  <a:srgbClr val="F7365C"/>
                </a:solidFill>
              </a:rPr>
              <a:t>*</a:t>
            </a:r>
            <a:r>
              <a:rPr lang="de-DE" b="1" dirty="0">
                <a:solidFill>
                  <a:srgbClr val="FFFFFF"/>
                </a:solidFill>
              </a:rPr>
              <a:t> 4.52843 </a:t>
            </a:r>
            <a:r>
              <a:rPr lang="de-DE" b="1" dirty="0">
                <a:solidFill>
                  <a:srgbClr val="F7365C"/>
                </a:solidFill>
              </a:rPr>
              <a:t>*</a:t>
            </a:r>
            <a:r>
              <a:rPr lang="de-DE" b="1" dirty="0">
                <a:solidFill>
                  <a:srgbClr val="FFFFFF"/>
                </a:solidFill>
              </a:rPr>
              <a:t> 4.52843 * 9.0254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--&gt;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>
                <a:solidFill>
                  <a:srgbClr val="FFFFFF"/>
                </a:solidFill>
              </a:rPr>
              <a:t>volume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pi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*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radius</a:t>
            </a:r>
            <a:r>
              <a:rPr lang="de-DE" b="1" dirty="0">
                <a:solidFill>
                  <a:srgbClr val="F7365C"/>
                </a:solidFill>
              </a:rPr>
              <a:t>**</a:t>
            </a:r>
            <a:r>
              <a:rPr lang="de-DE" b="1" dirty="0">
                <a:solidFill>
                  <a:srgbClr val="FFFFFF"/>
                </a:solidFill>
              </a:rPr>
              <a:t>2 </a:t>
            </a:r>
            <a:r>
              <a:rPr lang="de-DE" b="1" dirty="0">
                <a:solidFill>
                  <a:srgbClr val="F7365C"/>
                </a:solidFill>
              </a:rPr>
              <a:t>*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height</a:t>
            </a:r>
            <a:endParaRPr lang="de-DE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328370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BAED87B-128E-D353-FD8E-8634FB65A4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FE26B60E-5731-A84D-9349-18987ADEA3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7142976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Towards self-explanatory code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BC7464A7-A50D-5B31-5316-BB7AF14AB536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48070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Examples of making functions less spaghetti and more modular and readable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avoid writing spaghetti code 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get rid of code repetitions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get rid of code you do not need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make things modular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single responsibility principle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break out things that vary independently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put loading and saving stuff in extra functions, also plotting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magic numbers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nested if and for loops – naming of stuff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A4C6D3BF-C37F-27CF-8F8A-95FA1EC4E3D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E8E5A81-1D39-62D2-B284-48C9E0A6A897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68090785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7D4048-EAF5-0203-0777-6D39A63F9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Title 1">
            <a:extLst>
              <a:ext uri="{FF2B5EF4-FFF2-40B4-BE49-F238E27FC236}">
                <a16:creationId xmlns:a16="http://schemas.microsoft.com/office/drawing/2014/main" id="{8FD5D9F3-9A53-9654-27FC-D4F2C91ADB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48" y="0"/>
            <a:ext cx="3250465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Code smells</a:t>
            </a:r>
            <a:endParaRPr dirty="0"/>
          </a:p>
        </p:txBody>
      </p:sp>
      <p:sp>
        <p:nvSpPr>
          <p:cNvPr id="984" name="Text Placeholder 2">
            <a:extLst>
              <a:ext uri="{FF2B5EF4-FFF2-40B4-BE49-F238E27FC236}">
                <a16:creationId xmlns:a16="http://schemas.microsoft.com/office/drawing/2014/main" id="{7AF1A83D-A602-221C-F77E-63E79D5B74CC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51" y="846000"/>
            <a:ext cx="7405801" cy="3538352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de-DE" sz="1800" b="1" dirty="0" err="1"/>
              <a:t>Which</a:t>
            </a:r>
            <a:r>
              <a:rPr lang="de-DE" sz="1800" b="1" dirty="0"/>
              <a:t> </a:t>
            </a:r>
            <a:r>
              <a:rPr lang="de-DE" sz="1800" b="1" dirty="0" err="1"/>
              <a:t>smells</a:t>
            </a:r>
            <a:r>
              <a:rPr lang="de-DE" sz="1800" b="1" dirty="0"/>
              <a:t> du </a:t>
            </a:r>
            <a:r>
              <a:rPr lang="de-DE" sz="1800" b="1" dirty="0" err="1"/>
              <a:t>you</a:t>
            </a:r>
            <a:r>
              <a:rPr lang="de-DE" sz="1800" b="1" dirty="0"/>
              <a:t> </a:t>
            </a:r>
            <a:r>
              <a:rPr lang="de-DE" sz="1800" b="1" dirty="0" err="1"/>
              <a:t>recognise</a:t>
            </a:r>
            <a:r>
              <a:rPr lang="de-DE" sz="1800" b="1" dirty="0"/>
              <a:t> </a:t>
            </a:r>
            <a:r>
              <a:rPr lang="de-DE" sz="1800" b="1" dirty="0" err="1"/>
              <a:t>from</a:t>
            </a:r>
            <a:r>
              <a:rPr lang="de-DE" sz="1800" b="1" dirty="0"/>
              <a:t> </a:t>
            </a:r>
            <a:r>
              <a:rPr lang="de-DE" sz="1800" b="1" dirty="0" err="1"/>
              <a:t>your</a:t>
            </a:r>
            <a:r>
              <a:rPr lang="de-DE" sz="1800" b="1" dirty="0"/>
              <a:t> own code? </a:t>
            </a:r>
            <a:br>
              <a:rPr lang="de-DE" sz="1800" b="1" dirty="0"/>
            </a:br>
            <a:r>
              <a:rPr lang="de-DE" sz="1800" b="1" dirty="0" err="1"/>
              <a:t>If</a:t>
            </a:r>
            <a:r>
              <a:rPr lang="de-DE" sz="1800" b="1" dirty="0"/>
              <a:t> </a:t>
            </a:r>
            <a:r>
              <a:rPr lang="de-DE" sz="1800" b="1" dirty="0" err="1"/>
              <a:t>you</a:t>
            </a:r>
            <a:r>
              <a:rPr lang="de-DE" sz="1800" b="1" dirty="0"/>
              <a:t> fix </a:t>
            </a:r>
            <a:r>
              <a:rPr lang="de-DE" sz="1800" b="1" dirty="0" err="1"/>
              <a:t>them</a:t>
            </a:r>
            <a:r>
              <a:rPr lang="de-DE" sz="1800" b="1" dirty="0"/>
              <a:t>, </a:t>
            </a:r>
            <a:r>
              <a:rPr lang="de-DE" sz="1800" b="1" dirty="0" err="1"/>
              <a:t>what</a:t>
            </a:r>
            <a:r>
              <a:rPr lang="de-DE" sz="1800" b="1" dirty="0"/>
              <a:t> do </a:t>
            </a:r>
            <a:r>
              <a:rPr lang="de-DE" sz="1800" b="1" dirty="0" err="1"/>
              <a:t>you</a:t>
            </a:r>
            <a:r>
              <a:rPr lang="de-DE" sz="1800" b="1" dirty="0"/>
              <a:t> </a:t>
            </a:r>
            <a:r>
              <a:rPr lang="de-DE" sz="1800" b="1" dirty="0" err="1"/>
              <a:t>gain</a:t>
            </a:r>
            <a:r>
              <a:rPr lang="de-DE" sz="1800" b="1" dirty="0"/>
              <a:t>?</a:t>
            </a: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</a:rPr>
              <a:t>imports and other module variables in random order </a:t>
            </a:r>
            <a:endParaRPr lang="en-US" sz="1800" dirty="0">
              <a:solidFill>
                <a:srgbClr val="0070C0"/>
              </a:solidFill>
              <a:sym typeface="Wingdings" pitchFamily="2" charset="2"/>
            </a:endParaRP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</a:rPr>
              <a:t>variables names all look same </a:t>
            </a:r>
            <a:endParaRPr lang="en-US" sz="1800" dirty="0">
              <a:solidFill>
                <a:srgbClr val="0070C0"/>
              </a:solidFill>
              <a:sym typeface="Wingdings" pitchFamily="2" charset="2"/>
            </a:endParaRP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</a:rPr>
              <a:t>variables with mysterious names </a:t>
            </a:r>
            <a:endParaRPr lang="en-US" sz="1800" dirty="0">
              <a:solidFill>
                <a:srgbClr val="0070C0"/>
              </a:solidFill>
              <a:sym typeface="Wingdings" pitchFamily="2" charset="2"/>
            </a:endParaRP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</a:rPr>
              <a:t>large chunks of duplicated code with small tweaks</a:t>
            </a: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  <a:sym typeface="Wingdings" pitchFamily="2" charset="2"/>
              </a:rPr>
              <a:t>large functions </a:t>
            </a:r>
          </a:p>
          <a:p>
            <a:pPr marL="901687" lvl="1" indent="-342900">
              <a:buAutoNum type="arabicPeriod"/>
            </a:pPr>
            <a:r>
              <a:rPr lang="en-US" sz="1800" dirty="0">
                <a:solidFill>
                  <a:srgbClr val="0070C0"/>
                </a:solidFill>
                <a:sym typeface="Wingdings" pitchFamily="2" charset="2"/>
              </a:rPr>
              <a:t>highly complex code with many if and for loops</a:t>
            </a:r>
          </a:p>
          <a:p>
            <a:pPr marL="901687" lvl="1" indent="-342900">
              <a:buFont typeface="Helvetica"/>
              <a:buAutoNum type="arabicPeriod"/>
            </a:pPr>
            <a:r>
              <a:rPr lang="en-US" sz="1800" dirty="0">
                <a:solidFill>
                  <a:srgbClr val="0070C0"/>
                </a:solidFill>
                <a:sym typeface="Wingdings" pitchFamily="2" charset="2"/>
              </a:rPr>
              <a:t>magic numbers</a:t>
            </a:r>
            <a:endParaRPr lang="de-DE" sz="1800" b="1" dirty="0">
              <a:solidFill>
                <a:srgbClr val="0070C0"/>
              </a:solidFill>
            </a:endParaRPr>
          </a:p>
          <a:p>
            <a:pPr marL="101599" indent="0">
              <a:buNone/>
            </a:pPr>
            <a:r>
              <a:rPr lang="de-DE" sz="1800" dirty="0"/>
              <a:t>(8 min)</a:t>
            </a:r>
          </a:p>
        </p:txBody>
      </p:sp>
      <p:sp>
        <p:nvSpPr>
          <p:cNvPr id="985" name="Slide Number Placeholder 3">
            <a:extLst>
              <a:ext uri="{FF2B5EF4-FFF2-40B4-BE49-F238E27FC236}">
                <a16:creationId xmlns:a16="http://schemas.microsoft.com/office/drawing/2014/main" id="{898E57CB-9E13-F342-B5FE-953BA2480C2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  <p:pic>
        <p:nvPicPr>
          <p:cNvPr id="2" name="Grafik 1" descr="Ein Bild, das Text, Computertastatur, Screenshot, Desktop-Computer enthält.&#10;&#10;KI-generierte Inhalte können fehlerhaft sein.">
            <a:extLst>
              <a:ext uri="{FF2B5EF4-FFF2-40B4-BE49-F238E27FC236}">
                <a16:creationId xmlns:a16="http://schemas.microsoft.com/office/drawing/2014/main" id="{13687BEC-8A3A-943E-4976-3AB0F9AF59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153" y="3065676"/>
            <a:ext cx="1524401" cy="152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4632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7B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Title 2"/>
          <p:cNvSpPr txBox="1"/>
          <p:nvPr/>
        </p:nvSpPr>
        <p:spPr>
          <a:xfrm>
            <a:off x="1757197" y="2436323"/>
            <a:ext cx="7137423" cy="615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lang="da-DK" dirty="0" err="1"/>
              <a:t>make</a:t>
            </a:r>
            <a:r>
              <a:rPr lang="da-DK" dirty="0"/>
              <a:t>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code</a:t>
            </a:r>
            <a:r>
              <a:rPr lang="da-DK" dirty="0"/>
              <a:t> </a:t>
            </a:r>
            <a:r>
              <a:rPr lang="da-DK" dirty="0" err="1"/>
              <a:t>self-explanatory</a:t>
            </a:r>
            <a:endParaRPr dirty="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F154B-91F9-5253-75A9-413B1BF1F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A261545-A5B9-E478-A454-41D9EE0654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3269712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da-DK" dirty="0"/>
              <a:t>Code </a:t>
            </a:r>
            <a:r>
              <a:rPr lang="da-DK" dirty="0" err="1"/>
              <a:t>smells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7A83F5B-32A1-9D59-E877-419C606742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687841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44499" indent="-342900">
              <a:buAutoNum type="arabicPeriod"/>
            </a:pPr>
            <a:r>
              <a:rPr lang="en-US" sz="1400" dirty="0"/>
              <a:t>imports and other module variables in random order </a:t>
            </a:r>
            <a:r>
              <a:rPr lang="en-US" sz="1400" dirty="0">
                <a:sym typeface="Wingdings" pitchFamily="2" charset="2"/>
              </a:rPr>
              <a:t> order to make placement predictable</a:t>
            </a:r>
            <a:endParaRPr lang="en-US" sz="1400" dirty="0"/>
          </a:p>
          <a:p>
            <a:pPr marL="444499" indent="-342900">
              <a:buAutoNum type="arabicPeriod"/>
            </a:pPr>
            <a:r>
              <a:rPr lang="en-US" sz="1400" dirty="0"/>
              <a:t>variables names all look same </a:t>
            </a:r>
            <a:r>
              <a:rPr lang="en-US" sz="1400" dirty="0">
                <a:sym typeface="Wingdings" pitchFamily="2" charset="2"/>
              </a:rPr>
              <a:t></a:t>
            </a:r>
            <a:r>
              <a:rPr lang="en-US" sz="1400" dirty="0"/>
              <a:t> format name to immediately </a:t>
            </a:r>
            <a:r>
              <a:rPr lang="en-US" sz="1400" dirty="0" err="1"/>
              <a:t>recognise</a:t>
            </a:r>
            <a:r>
              <a:rPr lang="en-US" sz="1400" dirty="0"/>
              <a:t> functions, classes, constants</a:t>
            </a:r>
          </a:p>
          <a:p>
            <a:pPr marL="444499" indent="-342900">
              <a:buAutoNum type="arabicPeriod"/>
            </a:pPr>
            <a:r>
              <a:rPr lang="en-US" sz="1400" dirty="0"/>
              <a:t>variables with mysterious names </a:t>
            </a:r>
            <a:r>
              <a:rPr lang="en-US" sz="1400" dirty="0">
                <a:sym typeface="Wingdings" pitchFamily="2" charset="2"/>
              </a:rPr>
              <a:t></a:t>
            </a:r>
            <a:r>
              <a:rPr lang="en-US" sz="1400" dirty="0"/>
              <a:t> choose name to indicate function </a:t>
            </a:r>
          </a:p>
          <a:p>
            <a:pPr marL="444499" indent="-342900">
              <a:buAutoNum type="arabicPeriod"/>
            </a:pPr>
            <a:r>
              <a:rPr lang="en-US" sz="1400" dirty="0"/>
              <a:t>large chunks of duplicated code with small tweaks </a:t>
            </a:r>
            <a:r>
              <a:rPr lang="en-US" sz="1400" dirty="0">
                <a:sym typeface="Wingdings" pitchFamily="2" charset="2"/>
              </a:rPr>
              <a:t> reduce code duplications be extracting to function/class</a:t>
            </a:r>
          </a:p>
          <a:p>
            <a:pPr marL="444499" indent="-342900">
              <a:buAutoNum type="arabicPeriod"/>
            </a:pPr>
            <a:r>
              <a:rPr lang="en-US" sz="1400" dirty="0">
                <a:sym typeface="Wingdings" pitchFamily="2" charset="2"/>
              </a:rPr>
              <a:t>large functions  break up big, unwieldy functions which do multiple things into individual functions which each do one thing</a:t>
            </a:r>
          </a:p>
          <a:p>
            <a:pPr marL="444499" indent="-342900">
              <a:buAutoNum type="arabicPeriod"/>
            </a:pPr>
            <a:r>
              <a:rPr lang="en-US" sz="1400" dirty="0">
                <a:sym typeface="Wingdings" pitchFamily="2" charset="2"/>
              </a:rPr>
              <a:t>highly complex code with many if and for loops  simplify if possible</a:t>
            </a:r>
          </a:p>
          <a:p>
            <a:pPr marL="444499" indent="-342900">
              <a:buFont typeface="Helvetica"/>
              <a:buAutoNum type="arabicPeriod"/>
            </a:pPr>
            <a:r>
              <a:rPr lang="en-US" sz="1400" dirty="0">
                <a:sym typeface="Wingdings" pitchFamily="2" charset="2"/>
              </a:rPr>
              <a:t>magic numbers  unique numbers with unclear origin and meaning</a:t>
            </a:r>
          </a:p>
          <a:p>
            <a:pPr marL="444499" indent="-342900">
              <a:buAutoNum type="arabicPeriod"/>
            </a:pPr>
            <a:endParaRPr lang="en-US" sz="1400" dirty="0">
              <a:sym typeface="Wingdings" pitchFamily="2" charset="2"/>
            </a:endParaRP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6E82E1DF-338F-AA78-251F-65318889D76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3" name="Grafik 2" descr="Ein Bild, das Text, Computertastatur, Screenshot, Desktop-Computer enthält.&#10;&#10;KI-generierte Inhalte können fehlerhaft sein.">
            <a:extLst>
              <a:ext uri="{FF2B5EF4-FFF2-40B4-BE49-F238E27FC236}">
                <a16:creationId xmlns:a16="http://schemas.microsoft.com/office/drawing/2014/main" id="{658560A4-0BE3-916C-3530-538AA70140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153" y="3065676"/>
            <a:ext cx="1524401" cy="152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4232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F66DBC5-6B54-0994-FBBE-656667FAB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6CC3EEB-7C53-AE50-B471-35C6E25F00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0" y="0"/>
            <a:ext cx="3702849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da-DK" dirty="0"/>
              <a:t>Code </a:t>
            </a:r>
            <a:r>
              <a:rPr lang="da-DK" dirty="0" err="1"/>
              <a:t>smell</a:t>
            </a:r>
            <a:r>
              <a:rPr lang="da-DK" dirty="0"/>
              <a:t> # 8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AD45452-A61B-0870-0CBA-C93EA1BD7C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687841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44499" indent="-342900">
              <a:buAutoNum type="arabicPeriod"/>
            </a:pPr>
            <a:r>
              <a:rPr lang="en-US" sz="1400" dirty="0"/>
              <a:t>side effects</a:t>
            </a:r>
          </a:p>
          <a:p>
            <a:pPr marL="444499" indent="-342900">
              <a:buAutoNum type="arabicPeriod"/>
            </a:pPr>
            <a:endParaRPr lang="en-US" sz="1400" dirty="0">
              <a:sym typeface="Wingdings" pitchFamily="2" charset="2"/>
            </a:endParaRPr>
          </a:p>
          <a:p>
            <a:pPr marL="444499" indent="-342900">
              <a:buFont typeface="Helvetica"/>
              <a:buAutoNum type="arabicPeriod"/>
            </a:pPr>
            <a:r>
              <a:rPr lang="de-DE" sz="1400" dirty="0" err="1"/>
              <a:t>Demontrate</a:t>
            </a:r>
            <a:r>
              <a:rPr lang="de-DE" sz="1400" dirty="0"/>
              <a:t> </a:t>
            </a:r>
            <a:r>
              <a:rPr lang="de-DE" sz="1400" dirty="0" err="1"/>
              <a:t>side</a:t>
            </a:r>
            <a:r>
              <a:rPr lang="de-DE" sz="1400" dirty="0"/>
              <a:t> </a:t>
            </a:r>
            <a:r>
              <a:rPr lang="de-DE" sz="1400" dirty="0" err="1"/>
              <a:t>effects</a:t>
            </a:r>
            <a:r>
              <a:rPr lang="de-DE" sz="1400" dirty="0"/>
              <a:t> in </a:t>
            </a:r>
            <a:r>
              <a:rPr lang="de-DE" sz="1400" dirty="0" err="1"/>
              <a:t>functions</a:t>
            </a:r>
            <a:r>
              <a:rPr lang="de-DE" sz="1400" dirty="0"/>
              <a:t> </a:t>
            </a:r>
            <a:r>
              <a:rPr lang="de-DE" sz="1400" dirty="0" err="1"/>
              <a:t>by</a:t>
            </a:r>
            <a:r>
              <a:rPr lang="de-DE" sz="1400" dirty="0"/>
              <a:t> </a:t>
            </a:r>
            <a:r>
              <a:rPr lang="de-DE" sz="1400" dirty="0" err="1"/>
              <a:t>modifying</a:t>
            </a:r>
            <a:r>
              <a:rPr lang="de-DE" sz="1400" dirty="0"/>
              <a:t> an </a:t>
            </a:r>
            <a:r>
              <a:rPr lang="de-DE" sz="1400" dirty="0" err="1"/>
              <a:t>array</a:t>
            </a:r>
            <a:r>
              <a:rPr lang="de-DE" sz="1400" dirty="0"/>
              <a:t> / </a:t>
            </a:r>
            <a:r>
              <a:rPr lang="de-DE" sz="1400" dirty="0" err="1"/>
              <a:t>data</a:t>
            </a:r>
            <a:r>
              <a:rPr lang="de-DE" sz="1400" dirty="0"/>
              <a:t> frame </a:t>
            </a:r>
            <a:r>
              <a:rPr lang="de-DE" sz="1400" dirty="0" err="1"/>
              <a:t>that</a:t>
            </a:r>
            <a:r>
              <a:rPr lang="de-DE" sz="1400" dirty="0"/>
              <a:t> </a:t>
            </a:r>
            <a:r>
              <a:rPr lang="de-DE" sz="1400" dirty="0" err="1"/>
              <a:t>comes</a:t>
            </a:r>
            <a:r>
              <a:rPr lang="de-DE" sz="1400" dirty="0"/>
              <a:t> in and </a:t>
            </a:r>
            <a:r>
              <a:rPr lang="de-DE" sz="1400" dirty="0" err="1"/>
              <a:t>getting</a:t>
            </a:r>
            <a:r>
              <a:rPr lang="de-DE" sz="1400" dirty="0"/>
              <a:t> a </a:t>
            </a:r>
            <a:r>
              <a:rPr lang="de-DE" sz="1400" dirty="0" err="1"/>
              <a:t>new</a:t>
            </a:r>
            <a:r>
              <a:rPr lang="de-DE" sz="1400" dirty="0"/>
              <a:t> </a:t>
            </a:r>
            <a:r>
              <a:rPr lang="de-DE" sz="1400" dirty="0" err="1"/>
              <a:t>list</a:t>
            </a:r>
            <a:r>
              <a:rPr lang="de-DE" sz="1400" dirty="0"/>
              <a:t> out, but original </a:t>
            </a:r>
            <a:r>
              <a:rPr lang="de-DE" sz="1400" dirty="0" err="1"/>
              <a:t>has</a:t>
            </a:r>
            <a:r>
              <a:rPr lang="de-DE" sz="1400" dirty="0"/>
              <a:t> also </a:t>
            </a:r>
            <a:r>
              <a:rPr lang="de-DE" sz="1400" dirty="0" err="1"/>
              <a:t>been</a:t>
            </a:r>
            <a:r>
              <a:rPr lang="de-DE" sz="1400" dirty="0"/>
              <a:t> </a:t>
            </a:r>
            <a:r>
              <a:rPr lang="de-DE" sz="1400" dirty="0" err="1"/>
              <a:t>altered</a:t>
            </a:r>
            <a:endParaRPr lang="de-DE" sz="1400" dirty="0"/>
          </a:p>
          <a:p>
            <a:pPr marL="444499" indent="-342900">
              <a:buAutoNum type="arabicPeriod"/>
            </a:pPr>
            <a:endParaRPr lang="en-US" sz="1400" dirty="0">
              <a:sym typeface="Wingdings" pitchFamily="2" charset="2"/>
            </a:endParaRP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E926833-69C3-5EA9-1F52-53C96BB5DFE8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399729699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F6A66-D04A-396E-F5D5-11138A7955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4800E671-EFEE-C0F0-40BC-714435E9AF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7142976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Towards a more efficient setup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97C27ACF-5237-F6F8-10CF-8FC4642A053A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48070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DE" dirty="0"/>
              <a:t>Move </a:t>
            </a:r>
            <a:r>
              <a:rPr lang="de-DE" dirty="0" err="1"/>
              <a:t>away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Jupyter</a:t>
            </a:r>
            <a:r>
              <a:rPr lang="de-DE" dirty="0"/>
              <a:t> </a:t>
            </a:r>
            <a:r>
              <a:rPr lang="de-DE" dirty="0" err="1"/>
              <a:t>towards</a:t>
            </a:r>
            <a:r>
              <a:rPr lang="de-DE" dirty="0"/>
              <a:t> an IDE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developing</a:t>
            </a:r>
            <a:r>
              <a:rPr lang="de-DE" dirty="0"/>
              <a:t> code</a:t>
            </a:r>
          </a:p>
          <a:p>
            <a:pPr lvl="1"/>
            <a:r>
              <a:rPr lang="de-DE" dirty="0" err="1"/>
              <a:t>Learn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debug</a:t>
            </a:r>
            <a:r>
              <a:rPr lang="de-DE" dirty="0"/>
              <a:t> (</a:t>
            </a:r>
            <a:r>
              <a:rPr lang="de-DE" dirty="0" err="1"/>
              <a:t>lets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do </a:t>
            </a:r>
            <a:r>
              <a:rPr lang="de-DE" dirty="0" err="1"/>
              <a:t>everything</a:t>
            </a:r>
            <a:r>
              <a:rPr lang="de-DE" dirty="0"/>
              <a:t> a </a:t>
            </a:r>
            <a:r>
              <a:rPr lang="de-DE" dirty="0" err="1"/>
              <a:t>jupyter</a:t>
            </a:r>
            <a:r>
              <a:rPr lang="de-DE" dirty="0"/>
              <a:t> </a:t>
            </a:r>
            <a:r>
              <a:rPr lang="de-DE" dirty="0" err="1"/>
              <a:t>notebook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)</a:t>
            </a:r>
          </a:p>
          <a:p>
            <a:pPr lvl="1"/>
            <a:endParaRPr lang="de-DE" dirty="0"/>
          </a:p>
          <a:p>
            <a:r>
              <a:rPr lang="de-DE" dirty="0"/>
              <a:t>Practice </a:t>
            </a:r>
            <a:r>
              <a:rPr lang="de-DE" dirty="0" err="1"/>
              <a:t>pairing</a:t>
            </a:r>
            <a:r>
              <a:rPr lang="de-DE" dirty="0"/>
              <a:t> on code</a:t>
            </a:r>
          </a:p>
          <a:p>
            <a:pPr lvl="1"/>
            <a:r>
              <a:rPr lang="de-DE" dirty="0"/>
              <a:t>Talk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duck</a:t>
            </a:r>
          </a:p>
          <a:p>
            <a:pPr lvl="1"/>
            <a:r>
              <a:rPr lang="de-DE" dirty="0"/>
              <a:t>Pair </a:t>
            </a:r>
            <a:r>
              <a:rPr lang="de-DE" dirty="0" err="1"/>
              <a:t>programming</a:t>
            </a:r>
            <a:r>
              <a:rPr lang="de-DE" dirty="0"/>
              <a:t> - </a:t>
            </a:r>
            <a:r>
              <a:rPr lang="de-DE" dirty="0" err="1"/>
              <a:t>remember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everyone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written</a:t>
            </a:r>
            <a:r>
              <a:rPr lang="de-DE" dirty="0"/>
              <a:t> </a:t>
            </a:r>
            <a:r>
              <a:rPr lang="de-DE" dirty="0" err="1"/>
              <a:t>shitty</a:t>
            </a:r>
            <a:r>
              <a:rPr lang="de-DE" dirty="0"/>
              <a:t> code in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life</a:t>
            </a:r>
            <a:endParaRPr lang="de-DE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C0FF4505-34EF-AA4A-D90B-DC63314B8F73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22</a:t>
            </a:fld>
            <a:endParaRPr/>
          </a:p>
        </p:txBody>
      </p:sp>
      <p:pic>
        <p:nvPicPr>
          <p:cNvPr id="5" name="Grafik 4" descr="Gummiente mit einfarbiger Füllung">
            <a:extLst>
              <a:ext uri="{FF2B5EF4-FFF2-40B4-BE49-F238E27FC236}">
                <a16:creationId xmlns:a16="http://schemas.microsoft.com/office/drawing/2014/main" id="{BB024CBF-CE63-C684-98C8-728740677E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35088" y="266872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050253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C65B7-BF96-B8D7-FCFD-D81A537D3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14E6C3C-CFED-218B-403D-13F39568568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4954133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da-DK" dirty="0"/>
              <a:t>Last </a:t>
            </a:r>
            <a:r>
              <a:rPr lang="da-DK" dirty="0" err="1"/>
              <a:t>words</a:t>
            </a:r>
            <a:r>
              <a:rPr lang="da-DK" dirty="0"/>
              <a:t> of </a:t>
            </a:r>
            <a:r>
              <a:rPr lang="da-DK" dirty="0" err="1"/>
              <a:t>wisdom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D5E88C98-D238-5719-10E5-4E7A7B8F58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687841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en-US" sz="1800" dirty="0">
                <a:sym typeface="Wingdings" pitchFamily="2" charset="2"/>
              </a:rPr>
              <a:t>Writing code is more about readability than writing the most beautiful and elegant code possible. </a:t>
            </a:r>
          </a:p>
          <a:p>
            <a:pPr marL="101599" indent="0">
              <a:buNone/>
            </a:pPr>
            <a:endParaRPr lang="en-US" sz="1800" dirty="0">
              <a:sym typeface="Wingdings" pitchFamily="2" charset="2"/>
            </a:endParaRPr>
          </a:p>
          <a:p>
            <a:pPr marL="101599" indent="0">
              <a:buNone/>
            </a:pPr>
            <a:r>
              <a:rPr lang="en-US" sz="1800" dirty="0">
                <a:sym typeface="Wingdings" pitchFamily="2" charset="2"/>
              </a:rPr>
              <a:t> writing simple sentences vs. writing poetry</a:t>
            </a:r>
          </a:p>
          <a:p>
            <a:pPr lvl="1">
              <a:buFont typeface="Wingdings" pitchFamily="2" charset="2"/>
              <a:buChar char="à"/>
            </a:pPr>
            <a:endParaRPr lang="en-US" sz="1800" dirty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sz="1800" dirty="0"/>
          </a:p>
          <a:p>
            <a:pPr marL="101599" indent="0">
              <a:buNone/>
            </a:pPr>
            <a:endParaRPr lang="en-US" sz="1800" dirty="0"/>
          </a:p>
          <a:p>
            <a:pPr marL="101599" indent="0">
              <a:buNone/>
            </a:pPr>
            <a:endParaRPr lang="en-US" sz="1600" dirty="0"/>
          </a:p>
          <a:p>
            <a:endParaRPr lang="en-US" sz="18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C45095AC-E102-8563-4000-CF076944263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4060482217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24</a:t>
            </a:fld>
            <a:endParaRPr/>
          </a:p>
        </p:txBody>
      </p:sp>
      <p:sp>
        <p:nvSpPr>
          <p:cNvPr id="980" name="Title 4"/>
          <p:cNvSpPr txBox="1"/>
          <p:nvPr/>
        </p:nvSpPr>
        <p:spPr>
          <a:xfrm>
            <a:off x="869151" y="0"/>
            <a:ext cx="4127224" cy="91237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defRPr sz="4000"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t>Variable names</a:t>
            </a:r>
          </a:p>
        </p:txBody>
      </p:sp>
      <p:sp>
        <p:nvSpPr>
          <p:cNvPr id="981" name="Rectangle 6"/>
          <p:cNvSpPr/>
          <p:nvPr/>
        </p:nvSpPr>
        <p:spPr>
          <a:xfrm>
            <a:off x="1586216" y="1015494"/>
            <a:ext cx="5971568" cy="344424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>
                <a:solidFill>
                  <a:srgbClr val="FFFFFF"/>
                </a:solidFill>
              </a:rPr>
              <a:t>added_points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/>
              <a:t>= [</a:t>
            </a:r>
            <a:r>
              <a:rPr dirty="0">
                <a:solidFill>
                  <a:srgbClr val="FFFFFF"/>
                </a:solidFill>
              </a:rPr>
              <a:t>10, 5, 1</a:t>
            </a:r>
            <a:r>
              <a:rPr dirty="0">
                <a:solidFill>
                  <a:srgbClr val="EA4B63"/>
                </a:solidFill>
              </a:rPr>
              <a:t>]</a:t>
            </a:r>
            <a:r>
              <a:rPr dirty="0">
                <a:solidFill>
                  <a:srgbClr val="FFFFFF"/>
                </a:solidFill>
              </a:rPr>
              <a:t>  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55A939"/>
                </a:solidFill>
              </a:rPr>
              <a:t># —&gt; variable names use underscores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 err="1">
                <a:solidFill>
                  <a:srgbClr val="FFFFFF"/>
                </a:solidFill>
              </a:rPr>
              <a:t>add_points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>
                <a:solidFill>
                  <a:srgbClr val="FF9300"/>
                </a:solidFill>
              </a:rPr>
              <a:t>house</a:t>
            </a:r>
            <a:r>
              <a:rPr dirty="0">
                <a:solidFill>
                  <a:srgbClr val="FFFFFF"/>
                </a:solidFill>
              </a:rPr>
              <a:t>, </a:t>
            </a:r>
            <a:r>
              <a:rPr dirty="0" err="1">
                <a:solidFill>
                  <a:srgbClr val="FF9300"/>
                </a:solidFill>
              </a:rPr>
              <a:t>house_points</a:t>
            </a:r>
            <a:r>
              <a:rPr dirty="0">
                <a:solidFill>
                  <a:srgbClr val="FFFFFF"/>
                </a:solidFill>
              </a:rPr>
              <a:t>, </a:t>
            </a:r>
            <a:r>
              <a:rPr dirty="0">
                <a:solidFill>
                  <a:srgbClr val="FF9300"/>
                </a:solidFill>
              </a:rPr>
              <a:t>points</a:t>
            </a:r>
            <a:r>
              <a:rPr dirty="0"/>
              <a:t>=</a:t>
            </a:r>
            <a:r>
              <a:rPr dirty="0">
                <a:solidFill>
                  <a:srgbClr val="FF9300"/>
                </a:solidFill>
              </a:rPr>
              <a:t>0</a:t>
            </a:r>
            <a:r>
              <a:rPr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2F92"/>
                </a:solidFill>
              </a:rPr>
              <a:t>if</a:t>
            </a:r>
            <a:r>
              <a:rPr dirty="0"/>
              <a:t> </a:t>
            </a:r>
            <a:r>
              <a:rPr dirty="0">
                <a:solidFill>
                  <a:srgbClr val="F4FFEE"/>
                </a:solidFill>
              </a:rPr>
              <a:t>house</a:t>
            </a:r>
            <a:r>
              <a:rPr dirty="0"/>
              <a:t> </a:t>
            </a:r>
            <a:r>
              <a:rPr dirty="0">
                <a:solidFill>
                  <a:srgbClr val="FF375F"/>
                </a:solidFill>
              </a:rPr>
              <a:t>==</a:t>
            </a:r>
            <a:r>
              <a:rPr dirty="0"/>
              <a:t> “Gryffindor”</a:t>
            </a:r>
            <a:r>
              <a:rPr dirty="0">
                <a:solidFill>
                  <a:srgbClr val="F4FFEE"/>
                </a:solidFill>
              </a:rPr>
              <a:t>:</a:t>
            </a:r>
            <a:r>
              <a:rPr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</a:t>
            </a:r>
            <a:r>
              <a:rPr dirty="0">
                <a:solidFill>
                  <a:srgbClr val="FFFFFF"/>
                </a:solidFill>
              </a:rPr>
              <a:t>points </a:t>
            </a:r>
            <a:r>
              <a:rPr dirty="0">
                <a:solidFill>
                  <a:srgbClr val="FF375F"/>
                </a:solidFill>
              </a:rPr>
              <a:t>+=</a:t>
            </a:r>
            <a:r>
              <a:rPr dirty="0">
                <a:solidFill>
                  <a:srgbClr val="FFFFFF"/>
                </a:solidFill>
              </a:rPr>
              <a:t> 1000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375F"/>
                </a:solidFill>
              </a:rPr>
              <a:t>return</a:t>
            </a:r>
            <a:r>
              <a:rPr dirty="0"/>
              <a:t> </a:t>
            </a:r>
            <a:r>
              <a:rPr dirty="0" err="1"/>
              <a:t>house_points</a:t>
            </a:r>
            <a:r>
              <a:rPr dirty="0"/>
              <a:t> </a:t>
            </a:r>
            <a:r>
              <a:rPr dirty="0">
                <a:solidFill>
                  <a:srgbClr val="FF375F"/>
                </a:solidFill>
              </a:rPr>
              <a:t>+</a:t>
            </a:r>
            <a:r>
              <a:rPr dirty="0"/>
              <a:t> points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55A939"/>
                </a:solidFill>
              </a:rPr>
              <a:t># —&gt; function names also use underscores</a:t>
            </a:r>
            <a:endParaRPr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class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dirty="0" err="1">
                <a:solidFill>
                  <a:srgbClr val="FFFFFF"/>
                </a:solidFill>
              </a:rPr>
              <a:t>ScoreKeeper</a:t>
            </a:r>
            <a:r>
              <a:rPr dirty="0">
                <a:solidFill>
                  <a:srgbClr val="FFFFFF"/>
                </a:solidFill>
              </a:rPr>
              <a:t>():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def</a:t>
            </a:r>
            <a:r>
              <a:rPr dirty="0">
                <a:solidFill>
                  <a:srgbClr val="FFFFFF"/>
                </a:solidFill>
              </a:rPr>
              <a:t> __</a:t>
            </a:r>
            <a:r>
              <a:rPr dirty="0" err="1">
                <a:solidFill>
                  <a:srgbClr val="FFFFFF"/>
                </a:solidFill>
              </a:rPr>
              <a:t>init</a:t>
            </a:r>
            <a:r>
              <a:rPr dirty="0">
                <a:solidFill>
                  <a:srgbClr val="FFFFFF"/>
                </a:solidFill>
              </a:rPr>
              <a:t>__(</a:t>
            </a:r>
            <a:r>
              <a:rPr dirty="0">
                <a:solidFill>
                  <a:srgbClr val="FF9300"/>
                </a:solidFill>
              </a:rPr>
              <a:t>self</a:t>
            </a:r>
            <a:r>
              <a:rPr dirty="0">
                <a:solidFill>
                  <a:srgbClr val="FFFFFF"/>
                </a:solidFill>
              </a:rPr>
              <a:t>):</a:t>
            </a:r>
          </a:p>
          <a:p>
            <a:pPr lvl="3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FFFFFF"/>
                </a:solidFill>
              </a:rPr>
              <a:t>        </a:t>
            </a:r>
            <a:r>
              <a:rPr dirty="0" err="1">
                <a:solidFill>
                  <a:srgbClr val="FFFFFF"/>
                </a:solidFill>
              </a:rPr>
              <a:t>self.house_points</a:t>
            </a:r>
            <a:r>
              <a:rPr dirty="0">
                <a:solidFill>
                  <a:srgbClr val="FFFFFF"/>
                </a:solidFill>
              </a:rPr>
              <a:t> = 0</a:t>
            </a:r>
          </a:p>
          <a:p>
            <a:pPr lvl="4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FFFFFF"/>
                </a:solidFill>
              </a:rPr>
              <a:t>        self._</a:t>
            </a:r>
            <a:r>
              <a:rPr dirty="0" err="1">
                <a:solidFill>
                  <a:srgbClr val="FFFFFF"/>
                </a:solidFill>
              </a:rPr>
              <a:t>secret_bonus</a:t>
            </a:r>
            <a:r>
              <a:rPr dirty="0">
                <a:solidFill>
                  <a:srgbClr val="FFFFFF"/>
                </a:solidFill>
              </a:rPr>
              <a:t> = 5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def </a:t>
            </a:r>
            <a:r>
              <a:rPr dirty="0" err="1">
                <a:solidFill>
                  <a:srgbClr val="FFFFFF"/>
                </a:solidFill>
              </a:rPr>
              <a:t>add_points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dirty="0">
                <a:solidFill>
                  <a:srgbClr val="FF9300"/>
                </a:solidFill>
              </a:rPr>
              <a:t>self, house, points</a:t>
            </a:r>
            <a:r>
              <a:rPr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</a:t>
            </a:r>
            <a:r>
              <a:rPr dirty="0">
                <a:solidFill>
                  <a:srgbClr val="FF2F92"/>
                </a:solidFill>
              </a:rPr>
              <a:t>if</a:t>
            </a:r>
            <a:r>
              <a:rPr dirty="0"/>
              <a:t> </a:t>
            </a:r>
            <a:r>
              <a:rPr dirty="0">
                <a:solidFill>
                  <a:srgbClr val="F4FFEE"/>
                </a:solidFill>
              </a:rPr>
              <a:t>house</a:t>
            </a:r>
            <a:r>
              <a:rPr dirty="0"/>
              <a:t> </a:t>
            </a:r>
            <a:r>
              <a:rPr dirty="0">
                <a:solidFill>
                  <a:srgbClr val="FF375F"/>
                </a:solidFill>
              </a:rPr>
              <a:t>==</a:t>
            </a:r>
            <a:r>
              <a:rPr dirty="0"/>
              <a:t> “Gryffindor”</a:t>
            </a:r>
            <a:r>
              <a:rPr dirty="0">
                <a:solidFill>
                  <a:srgbClr val="F4FFEE"/>
                </a:solidFill>
              </a:rPr>
              <a:t>:</a:t>
            </a:r>
            <a:r>
              <a:rPr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    </a:t>
            </a:r>
            <a:r>
              <a:rPr dirty="0">
                <a:solidFill>
                  <a:srgbClr val="FFFFFF"/>
                </a:solidFill>
              </a:rPr>
              <a:t>points </a:t>
            </a:r>
            <a:r>
              <a:rPr dirty="0">
                <a:solidFill>
                  <a:srgbClr val="FF375F"/>
                </a:solidFill>
              </a:rPr>
              <a:t>+=</a:t>
            </a:r>
            <a:r>
              <a:rPr dirty="0">
                <a:solidFill>
                  <a:srgbClr val="FFFFFF"/>
                </a:solidFill>
              </a:rPr>
              <a:t> 1000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</a:t>
            </a:r>
            <a:r>
              <a:rPr dirty="0">
                <a:solidFill>
                  <a:srgbClr val="FF375F"/>
                </a:solidFill>
              </a:rPr>
              <a:t>return</a:t>
            </a:r>
            <a:r>
              <a:rPr dirty="0"/>
              <a:t> </a:t>
            </a:r>
            <a:r>
              <a:rPr dirty="0" err="1"/>
              <a:t>house_points</a:t>
            </a:r>
            <a:r>
              <a:rPr dirty="0"/>
              <a:t> </a:t>
            </a:r>
            <a:r>
              <a:rPr dirty="0">
                <a:solidFill>
                  <a:srgbClr val="FF375F"/>
                </a:solidFill>
              </a:rPr>
              <a:t>+</a:t>
            </a:r>
            <a:r>
              <a:rPr dirty="0"/>
              <a:t> points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55A939"/>
                </a:solidFill>
              </a:rPr>
              <a:t># —&gt; Class names use CamelCase</a:t>
            </a:r>
            <a:endParaRPr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55A939"/>
                </a:solidFill>
              </a:rPr>
              <a:t># —&gt; private variables (intended for use only within the class) prepend “_”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BDE537D-D4D4-CA27-66B9-D67896FDDC88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373E597D-F741-EB78-CBDD-EFBD350BE67D}"/>
              </a:ext>
            </a:extLst>
          </p:cNvPr>
          <p:cNvSpPr/>
          <p:nvPr/>
        </p:nvSpPr>
        <p:spPr>
          <a:xfrm>
            <a:off x="6599331" y="2500246"/>
            <a:ext cx="1338146" cy="2250517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if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chatgpt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tries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to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import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pandas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._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testing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,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that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is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 </a:t>
            </a:r>
            <a:r>
              <a:rPr kumimoji="0" lang="de-DE" sz="1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wrong</a:t>
            </a: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!</a:t>
            </a:r>
          </a:p>
        </p:txBody>
      </p:sp>
      <p:pic>
        <p:nvPicPr>
          <p:cNvPr id="4" name="Grafik 3" descr="Ein Bild, das Text, Screenshot, Schrift enthält.&#10;&#10;KI-generierte Inhalte können fehlerhaft sein.">
            <a:extLst>
              <a:ext uri="{FF2B5EF4-FFF2-40B4-BE49-F238E27FC236}">
                <a16:creationId xmlns:a16="http://schemas.microsoft.com/office/drawing/2014/main" id="{4566B815-6361-D209-6D02-B9A306617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773" y="1556966"/>
            <a:ext cx="5560342" cy="282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977662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1" grpId="0" animBg="1" advAuto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7B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Title 2"/>
          <p:cNvSpPr txBox="1"/>
          <p:nvPr/>
        </p:nvSpPr>
        <p:spPr>
          <a:xfrm>
            <a:off x="1757197" y="2436323"/>
            <a:ext cx="7137423" cy="615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4FFEE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lang="en-US" dirty="0"/>
              <a:t>accessibility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E5AB9F3-C40F-63B7-8B56-6651023782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2820722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rPr lang="da-DK" dirty="0"/>
              <a:t>Motivation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88AE6CC-1AEC-FFD5-D1EA-62511F5AC1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3619062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en-US" sz="1800" dirty="0"/>
              <a:t>Motivation 1. You want to be computationally literate [1].</a:t>
            </a:r>
          </a:p>
          <a:p>
            <a:pPr marL="101599" indent="0">
              <a:buNone/>
            </a:pPr>
            <a:r>
              <a:rPr lang="en-US" sz="1800" b="1" dirty="0"/>
              <a:t>Three pillars of comp. literacy</a:t>
            </a:r>
          </a:p>
          <a:p>
            <a:r>
              <a:rPr lang="en-US" sz="1800" dirty="0"/>
              <a:t>Material</a:t>
            </a:r>
          </a:p>
          <a:p>
            <a:pPr lvl="1"/>
            <a:r>
              <a:rPr lang="en-US" sz="1600" dirty="0"/>
              <a:t>Writing a function, using an IDE, etc.</a:t>
            </a:r>
          </a:p>
          <a:p>
            <a:r>
              <a:rPr lang="en-US" sz="1800" dirty="0"/>
              <a:t>Cognitive</a:t>
            </a:r>
          </a:p>
          <a:p>
            <a:pPr lvl="1"/>
            <a:r>
              <a:rPr lang="en-US" sz="1600" dirty="0"/>
              <a:t>From abstract to computationally tractable.</a:t>
            </a:r>
            <a:endParaRPr lang="en-US" sz="1800" dirty="0"/>
          </a:p>
          <a:p>
            <a:r>
              <a:rPr lang="en-US" sz="1800" dirty="0"/>
              <a:t>Social</a:t>
            </a:r>
          </a:p>
          <a:p>
            <a:pPr lvl="1"/>
            <a:r>
              <a:rPr lang="en-US" sz="1600" dirty="0"/>
              <a:t>Community around code.</a:t>
            </a:r>
          </a:p>
          <a:p>
            <a:endParaRPr lang="en-US" sz="18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F29E6605-7DEA-6567-8F79-A1EC94DF07F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CC7F13F-45A2-D1EA-EFB9-DEDAE1C2B019}"/>
              </a:ext>
            </a:extLst>
          </p:cNvPr>
          <p:cNvSpPr txBox="1">
            <a:spLocks/>
          </p:cNvSpPr>
          <p:nvPr/>
        </p:nvSpPr>
        <p:spPr>
          <a:xfrm>
            <a:off x="4634987" y="845033"/>
            <a:ext cx="3619062" cy="36058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normAutofit/>
          </a:bodyPr>
          <a:lstStyle>
            <a:lvl1pPr marL="457189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▪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1pPr>
            <a:lvl2pPr marL="914377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2pPr>
            <a:lvl3pPr marL="1371565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3pPr>
            <a:lvl4pPr marL="1828754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4pPr>
            <a:lvl5pPr marL="2285943" marR="0" indent="-355591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5pPr>
            <a:lvl6pPr marL="274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6pPr>
            <a:lvl7pPr marL="3200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●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7pPr>
            <a:lvl8pPr marL="3657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8pPr>
            <a:lvl9pPr marL="4114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9pPr>
          </a:lstStyle>
          <a:p>
            <a:pPr marL="101599" indent="0" hangingPunct="1">
              <a:buNone/>
            </a:pPr>
            <a:r>
              <a:rPr lang="en-US" sz="1800" dirty="0"/>
              <a:t>Motivation 2. You want to make your code easier to understand. </a:t>
            </a:r>
          </a:p>
          <a:p>
            <a:pPr marL="101599" indent="0" hangingPunct="1">
              <a:buNone/>
            </a:pPr>
            <a:r>
              <a:rPr lang="en-US" sz="1800" dirty="0"/>
              <a:t>  --&gt; Also for future you </a:t>
            </a:r>
            <a:r>
              <a:rPr lang="en-US" sz="1800" dirty="0">
                <a:sym typeface="Wingdings" panose="05000000000000000000" pitchFamily="2" charset="2"/>
              </a:rPr>
              <a:t>:)</a:t>
            </a:r>
            <a:endParaRPr lang="en-US" sz="1800" dirty="0"/>
          </a:p>
          <a:p>
            <a:pPr hangingPunct="1"/>
            <a:endParaRPr lang="en-US" sz="1800" dirty="0"/>
          </a:p>
        </p:txBody>
      </p:sp>
      <p:pic>
        <p:nvPicPr>
          <p:cNvPr id="10" name="Picture 2" descr="Minho Smile GIFs - Find &amp; Share on GIPHY">
            <a:extLst>
              <a:ext uri="{FF2B5EF4-FFF2-40B4-BE49-F238E27FC236}">
                <a16:creationId xmlns:a16="http://schemas.microsoft.com/office/drawing/2014/main" id="{2A17BCEC-281E-C844-8E36-4218D7939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890" y="2560345"/>
            <a:ext cx="3619062" cy="1824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2231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6D5C1-0E60-9E6E-7755-7B55DC401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A7834028-416D-ADAA-B5E5-7DB39CC589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3170518" cy="91237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a-DK" dirty="0"/>
              <a:t>Accessibility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71A96E85-73F0-10A0-E44B-166038022B29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382271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Two ways to enhance accessibility of your code: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Readability: Adherence to stylistic conventions (PEP8 [2])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Understandability: Comments and docstrings (PEP257 [3])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Spoilers: there are tools to help!</a:t>
            </a:r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8F9DF5B8-CDF5-1A69-1F60-191BFD7886C1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356815729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914A2E-63FB-FBF2-B3A7-0D1F570B4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A41BA-340F-580D-D4E8-3BE9D1AF85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3089663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da-DK" dirty="0" err="1"/>
              <a:t>What</a:t>
            </a:r>
            <a:r>
              <a:rPr lang="da-DK" dirty="0"/>
              <a:t> is PEP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14639-77A5-333A-99E9-3871A122A8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57188" indent="-354013"/>
            <a:r>
              <a:rPr lang="en-US" sz="1800" dirty="0"/>
              <a:t>PEP = “Python Enhancement Proposal”</a:t>
            </a:r>
          </a:p>
          <a:p>
            <a:pPr marL="197485" indent="-197485"/>
            <a:endParaRPr lang="en-US" sz="1100" dirty="0">
              <a:cs typeface="Arial"/>
            </a:endParaRPr>
          </a:p>
          <a:p>
            <a:pPr marL="197485" indent="-197485"/>
            <a:r>
              <a:rPr lang="en-US" sz="1800" b="1" dirty="0">
                <a:ea typeface="Roboto"/>
              </a:rPr>
              <a:t> Conventions </a:t>
            </a:r>
            <a:r>
              <a:rPr lang="en-US" sz="1800" dirty="0">
                <a:ea typeface="Roboto"/>
              </a:rPr>
              <a:t>to standardize python code  </a:t>
            </a:r>
            <a:endParaRPr lang="en-US" sz="1800" dirty="0">
              <a:ea typeface="Roboto"/>
              <a:cs typeface="Arial"/>
            </a:endParaRP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Not a standard, not enforced (recommendations/suggestions)</a:t>
            </a: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Violating PEP does not break your code (not like div 0) </a:t>
            </a: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Aim is to be helpful </a:t>
            </a:r>
          </a:p>
          <a:p>
            <a:pPr marL="158127" lvl="1" indent="-197485"/>
            <a:endParaRPr lang="en-US" sz="1100" dirty="0">
              <a:ea typeface="Roboto"/>
              <a:cs typeface="Arial"/>
            </a:endParaRPr>
          </a:p>
          <a:p>
            <a:pPr marL="197485" indent="-197485"/>
            <a:r>
              <a:rPr lang="en-US" sz="1800" dirty="0">
                <a:ea typeface="Roboto"/>
                <a:cs typeface="Arial"/>
              </a:rPr>
              <a:t> Focus for this lecture: </a:t>
            </a: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PEP8: Style Guide for Python Code [2]. Code layout, naming conventions, etc. </a:t>
            </a:r>
          </a:p>
          <a:p>
            <a:pPr marL="615315" lvl="2" indent="-197485"/>
            <a:r>
              <a:rPr lang="en-US" sz="1800" dirty="0">
                <a:ea typeface="Roboto"/>
                <a:cs typeface="Arial"/>
              </a:rPr>
              <a:t>PEP257: Docstring Conventions [3] - How to document function, classes for user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D14AE-B068-B9B9-BCDD-CE80C9639886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5" name="Picture 2" descr="Keep Calm And Carry On Red Meme | KEEP CALM; THERE'S A PEP FOR THAT | image tagged in memes,keep calm and carry on red | made w/ Imgflip meme maker">
            <a:extLst>
              <a:ext uri="{FF2B5EF4-FFF2-40B4-BE49-F238E27FC236}">
                <a16:creationId xmlns:a16="http://schemas.microsoft.com/office/drawing/2014/main" id="{AB99C8D4-7BF2-196E-2560-7C060DF88D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99"/>
          <a:stretch/>
        </p:blipFill>
        <p:spPr bwMode="auto">
          <a:xfrm>
            <a:off x="7652990" y="109153"/>
            <a:ext cx="1383882" cy="176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52460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F29286-51CB-5CEE-7625-D9F06450D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D0DB6-5CAF-9C38-8232-A8CDCD7DBC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1529803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da-DK" dirty="0"/>
              <a:t>PEP8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56725-C6AC-A7BE-45E9-FE387F9E7E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1800" dirty="0"/>
              <a:t>Style Guide for Python Code [2]</a:t>
            </a:r>
          </a:p>
          <a:p>
            <a:endParaRPr lang="en-US" sz="1050" dirty="0"/>
          </a:p>
          <a:p>
            <a:r>
              <a:rPr lang="en-US" sz="1800" dirty="0"/>
              <a:t>“[I]</a:t>
            </a:r>
            <a:r>
              <a:rPr lang="en-US" sz="1800" dirty="0" err="1"/>
              <a:t>ntended</a:t>
            </a:r>
            <a:r>
              <a:rPr lang="en-US" sz="1800" dirty="0"/>
              <a:t> to improve the readability of code and make it</a:t>
            </a:r>
            <a:br>
              <a:rPr lang="en-US" sz="1800" dirty="0"/>
            </a:br>
            <a:r>
              <a:rPr lang="en-US" sz="1800" dirty="0"/>
              <a:t>consistent across the wide spectrum of Python code.” [2]</a:t>
            </a:r>
          </a:p>
          <a:p>
            <a:endParaRPr lang="en-US" sz="1050" dirty="0"/>
          </a:p>
          <a:p>
            <a:r>
              <a:rPr lang="en-US" sz="1800" dirty="0"/>
              <a:t>Answers questions like:</a:t>
            </a:r>
          </a:p>
          <a:p>
            <a:pPr lvl="1"/>
            <a:r>
              <a:rPr lang="en-US" sz="1800" dirty="0"/>
              <a:t>Should that variable be capitalized or have underscores?</a:t>
            </a:r>
          </a:p>
          <a:p>
            <a:pPr lvl="1"/>
            <a:r>
              <a:rPr lang="en-US" sz="1800" dirty="0"/>
              <a:t>How many spaces should go around an equals sign?</a:t>
            </a:r>
          </a:p>
          <a:p>
            <a:pPr lvl="1"/>
            <a:r>
              <a:rPr lang="en-US" sz="1800" dirty="0"/>
              <a:t>What is the correct order of imports at the top of a file?</a:t>
            </a:r>
          </a:p>
          <a:p>
            <a:endParaRPr lang="en-US" sz="1100" dirty="0"/>
          </a:p>
          <a:p>
            <a:r>
              <a:rPr lang="en-US" sz="1800" dirty="0"/>
              <a:t>Some projects may intentionally not follow PEP8. “Consistency…is the most important.” [2]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7FB12-A361-666A-7779-49BBBC503CA5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5" name="Picture 2" descr="Keep Calm And Carry On Red Meme | KEEP CALM; THERE'S A PEP FOR THAT | image tagged in memes,keep calm and carry on red | made w/ Imgflip meme maker">
            <a:extLst>
              <a:ext uri="{FF2B5EF4-FFF2-40B4-BE49-F238E27FC236}">
                <a16:creationId xmlns:a16="http://schemas.microsoft.com/office/drawing/2014/main" id="{6137E477-A7F2-42D7-AA3D-4A4D637D65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99"/>
          <a:stretch/>
        </p:blipFill>
        <p:spPr bwMode="auto">
          <a:xfrm>
            <a:off x="7652990" y="109153"/>
            <a:ext cx="1383882" cy="176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45658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265FB3-5590-35F8-0D3C-9D77EB501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808C3BB-2FC3-1D6F-38B6-57F31A29C4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2820722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rPr lang="da-DK" dirty="0"/>
              <a:t>Motivation</a:t>
            </a:r>
            <a:endParaRPr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BE4AF07-7F2B-95FC-0695-5ACC29C36B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7" y="845033"/>
            <a:ext cx="7839151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01599" indent="0">
              <a:buNone/>
            </a:pPr>
            <a:r>
              <a:rPr lang="en-US" sz="1800" dirty="0"/>
              <a:t>You want to make your code as predictable as possible </a:t>
            </a:r>
            <a:br>
              <a:rPr lang="en-US" sz="1800" dirty="0"/>
            </a:br>
            <a:r>
              <a:rPr lang="en-US" sz="1800" dirty="0"/>
              <a:t>to reduce cognitive effort needed to understand it</a:t>
            </a:r>
          </a:p>
          <a:p>
            <a:pPr marL="101599" indent="0">
              <a:buNone/>
            </a:pPr>
            <a:endParaRPr lang="en-US" sz="1800" dirty="0"/>
          </a:p>
          <a:p>
            <a:pPr>
              <a:buFont typeface="Wingdings" pitchFamily="2" charset="2"/>
              <a:buChar char="à"/>
            </a:pPr>
            <a:r>
              <a:rPr lang="en-US" sz="1800" dirty="0">
                <a:sym typeface="Wingdings" pitchFamily="2" charset="2"/>
              </a:rPr>
              <a:t>if you follow certain rules for writing code, it will become</a:t>
            </a:r>
          </a:p>
          <a:p>
            <a:pPr lvl="1">
              <a:buFont typeface="Wingdings" pitchFamily="2" charset="2"/>
              <a:buChar char="à"/>
            </a:pPr>
            <a:r>
              <a:rPr lang="en-US" sz="1800" dirty="0">
                <a:sym typeface="Wingdings" pitchFamily="2" charset="2"/>
              </a:rPr>
              <a:t>easier to read and understand</a:t>
            </a:r>
          </a:p>
          <a:p>
            <a:pPr lvl="1">
              <a:buFont typeface="Wingdings" pitchFamily="2" charset="2"/>
              <a:buChar char="à"/>
            </a:pPr>
            <a:r>
              <a:rPr lang="en-US" sz="1800" dirty="0">
                <a:sym typeface="Wingdings" pitchFamily="2" charset="2"/>
              </a:rPr>
              <a:t>easier to modify</a:t>
            </a:r>
          </a:p>
          <a:p>
            <a:pPr lvl="1">
              <a:buFont typeface="Wingdings" pitchFamily="2" charset="2"/>
              <a:buChar char="à"/>
            </a:pPr>
            <a:r>
              <a:rPr lang="en-US" sz="1800" dirty="0">
                <a:sym typeface="Wingdings" pitchFamily="2" charset="2"/>
              </a:rPr>
              <a:t>easier to reuse and share</a:t>
            </a:r>
          </a:p>
          <a:p>
            <a:pPr lvl="1">
              <a:buFont typeface="Wingdings" pitchFamily="2" charset="2"/>
              <a:buChar char="à"/>
            </a:pPr>
            <a:endParaRPr lang="en-US" sz="1800" dirty="0">
              <a:sym typeface="Wingdings" pitchFamily="2" charset="2"/>
            </a:endParaRPr>
          </a:p>
          <a:p>
            <a:pPr lvl="1">
              <a:buFont typeface="Wingdings" pitchFamily="2" charset="2"/>
              <a:buChar char="à"/>
            </a:pPr>
            <a:endParaRPr lang="en-US" sz="1800" dirty="0"/>
          </a:p>
          <a:p>
            <a:pPr marL="101599" indent="0">
              <a:buNone/>
            </a:pPr>
            <a:endParaRPr lang="en-US" sz="1800" dirty="0"/>
          </a:p>
          <a:p>
            <a:pPr marL="101599" indent="0">
              <a:buNone/>
            </a:pPr>
            <a:endParaRPr lang="en-US" sz="1600" dirty="0"/>
          </a:p>
          <a:p>
            <a:endParaRPr lang="en-US" sz="18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6324BE6-D976-0D4D-15AC-A37B5DEC09E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335782669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Title 1"/>
          <p:cNvSpPr txBox="1">
            <a:spLocks noGrp="1"/>
          </p:cNvSpPr>
          <p:nvPr>
            <p:ph type="title"/>
          </p:nvPr>
        </p:nvSpPr>
        <p:spPr>
          <a:xfrm>
            <a:off x="869149" y="0"/>
            <a:ext cx="6498602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rPr lang="da-DK" dirty="0" err="1"/>
              <a:t>Investigate</a:t>
            </a:r>
            <a:r>
              <a:rPr lang="da-DK" dirty="0"/>
              <a:t> PEP8</a:t>
            </a:r>
            <a:endParaRPr dirty="0"/>
          </a:p>
        </p:txBody>
      </p:sp>
      <p:sp>
        <p:nvSpPr>
          <p:cNvPr id="984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51" y="846000"/>
            <a:ext cx="7405801" cy="2702743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  <a:p>
            <a:r>
              <a:rPr lang="en-US" dirty="0"/>
              <a:t>Jenni will assign you a letter: A, B, or C. Follow</a:t>
            </a:r>
            <a:br>
              <a:rPr lang="en-US" dirty="0"/>
            </a:br>
            <a:r>
              <a:rPr lang="en-US" dirty="0"/>
              <a:t>the instructions in </a:t>
            </a:r>
            <a:r>
              <a:rPr lang="en-US" dirty="0">
                <a:latin typeface="Avenir Heavy"/>
                <a:ea typeface="Avenir Heavy"/>
                <a:cs typeface="Avenir Heavy"/>
                <a:sym typeface="Avenir Heavy"/>
              </a:rPr>
              <a:t>Exercise 6a PEP8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pPr marL="101599" indent="0">
              <a:buNone/>
            </a:pPr>
            <a:r>
              <a:rPr lang="en-US" dirty="0"/>
              <a:t>There is no need to make a Pull Request for this exercise.</a:t>
            </a:r>
          </a:p>
          <a:p>
            <a:pPr marL="101599" indent="0">
              <a:buNone/>
            </a:pPr>
            <a:endParaRPr lang="en-US" dirty="0"/>
          </a:p>
          <a:p>
            <a:pPr marL="101599" indent="0">
              <a:buNone/>
            </a:pPr>
            <a:r>
              <a:rPr lang="en-US" i="1" dirty="0"/>
              <a:t>(10 minutes)</a:t>
            </a:r>
          </a:p>
        </p:txBody>
      </p:sp>
      <p:sp>
        <p:nvSpPr>
          <p:cNvPr id="985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36607587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9BB0E-33AD-8C2A-B294-150D11BAA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1F8FB-6B91-C3B4-D714-B8E85668CD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5192982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Autofit/>
          </a:bodyPr>
          <a:lstStyle/>
          <a:p>
            <a:r>
              <a:rPr lang="da-DK" sz="3600" dirty="0" err="1"/>
              <a:t>Anything</a:t>
            </a:r>
            <a:r>
              <a:rPr lang="da-DK" sz="3600" dirty="0"/>
              <a:t> </a:t>
            </a:r>
            <a:r>
              <a:rPr lang="da-DK" sz="3600" dirty="0" err="1"/>
              <a:t>interesting</a:t>
            </a:r>
            <a:r>
              <a:rPr lang="da-DK" sz="3600" dirty="0"/>
              <a:t>?</a:t>
            </a:r>
            <a:endParaRPr sz="36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5A2067-D038-2CF2-618E-A83D6E773AF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600" dirty="0"/>
              <a:t>Set A</a:t>
            </a:r>
          </a:p>
          <a:p>
            <a:pPr lvl="1"/>
            <a:r>
              <a:rPr lang="en-US" sz="1600" dirty="0"/>
              <a:t>(add in plenum)</a:t>
            </a:r>
          </a:p>
          <a:p>
            <a:r>
              <a:rPr lang="en-US" sz="1600" dirty="0"/>
              <a:t>Set B</a:t>
            </a:r>
          </a:p>
          <a:p>
            <a:pPr lvl="1"/>
            <a:r>
              <a:rPr lang="en-US" sz="1600" dirty="0"/>
              <a:t>(add in plenum)</a:t>
            </a:r>
          </a:p>
          <a:p>
            <a:r>
              <a:rPr lang="en-US" sz="1600" dirty="0"/>
              <a:t>Set C</a:t>
            </a:r>
          </a:p>
          <a:p>
            <a:pPr lvl="1"/>
            <a:r>
              <a:rPr lang="en-US" sz="1600" dirty="0"/>
              <a:t>(add in plenum)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23F1D4-D15D-0230-12DA-57F0E2A969E4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</p:spTree>
    <p:extLst>
      <p:ext uri="{BB962C8B-B14F-4D97-AF65-F5344CB8AC3E}">
        <p14:creationId xmlns:p14="http://schemas.microsoft.com/office/powerpoint/2010/main" val="201720627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3092027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a-DK" dirty="0"/>
              <a:t>Tools to </a:t>
            </a:r>
            <a:r>
              <a:rPr lang="da-DK" dirty="0" err="1"/>
              <a:t>help</a:t>
            </a:r>
            <a:endParaRPr dirty="0"/>
          </a:p>
        </p:txBody>
      </p:sp>
      <p:sp>
        <p:nvSpPr>
          <p:cNvPr id="952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655487" cy="3452436"/>
          </a:xfrm>
          <a:prstGeom prst="rect">
            <a:avLst/>
          </a:prstGeom>
        </p:spPr>
        <p:txBody>
          <a:bodyPr>
            <a:no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600" dirty="0"/>
              <a:t>PEP8:</a:t>
            </a:r>
          </a:p>
          <a:p>
            <a:pPr marL="630238" lvl="1" indent="-261938" defTabSz="676655">
              <a:spcBef>
                <a:spcPts val="400"/>
              </a:spcBef>
              <a:buSzPts val="1400"/>
              <a:defRPr sz="1480"/>
            </a:pPr>
            <a:r>
              <a:rPr lang="en-US" sz="1600" dirty="0" err="1">
                <a:latin typeface="Courier"/>
              </a:rPr>
              <a:t>pylint</a:t>
            </a:r>
            <a:r>
              <a:rPr lang="en-US" sz="1600" dirty="0"/>
              <a:t>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Static analysis tool.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Informs you of PEP8 violations + other bad-coding practices. 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Enable it in your IDE!</a:t>
            </a:r>
          </a:p>
          <a:p>
            <a:pPr marL="630238" lvl="1" indent="-261938" defTabSz="676655">
              <a:spcBef>
                <a:spcPts val="400"/>
              </a:spcBef>
              <a:buSzPts val="1400"/>
              <a:defRPr sz="1480"/>
            </a:pPr>
            <a:r>
              <a:rPr lang="en-US" sz="1600" b="1" dirty="0">
                <a:latin typeface="Courier"/>
              </a:rPr>
              <a:t>ruff</a:t>
            </a:r>
            <a:r>
              <a:rPr lang="en-US" sz="1600" b="1" dirty="0"/>
              <a:t>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Python code formatter.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Automatically formats your code to PEP8.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Can enable in your IDE to auto-format on save.</a:t>
            </a:r>
          </a:p>
        </p:txBody>
      </p:sp>
      <p:sp>
        <p:nvSpPr>
          <p:cNvPr id="953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EEE4FC5-9A6D-95EC-788C-B3AB100881A4}"/>
              </a:ext>
            </a:extLst>
          </p:cNvPr>
          <p:cNvSpPr/>
          <p:nvPr/>
        </p:nvSpPr>
        <p:spPr>
          <a:xfrm>
            <a:off x="1151466" y="2652888"/>
            <a:ext cx="3115733" cy="1591733"/>
          </a:xfrm>
          <a:prstGeom prst="rect">
            <a:avLst/>
          </a:prstGeom>
          <a:noFill/>
          <a:ln w="38100" cap="flat">
            <a:solidFill>
              <a:srgbClr val="7030A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5625333"/>
      </p:ext>
    </p:extLst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Title 4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1992981" cy="912374"/>
          </a:xfrm>
          <a:prstGeom prst="rect">
            <a:avLst/>
          </a:prstGeom>
        </p:spPr>
        <p:txBody>
          <a:bodyPr/>
          <a:lstStyle/>
          <a:p>
            <a:r>
              <a:t>Typing</a:t>
            </a:r>
          </a:p>
        </p:txBody>
      </p:sp>
      <p:sp>
        <p:nvSpPr>
          <p:cNvPr id="969" name="Text Placeholder 1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705214" cy="3552439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As of Python 3.5, you can declare the type of the function argument.</a:t>
            </a:r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There are pros and cons to using typing.</a:t>
            </a:r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Be aware that this might be a pain to maintain if you change your functions often and pass complicated objects…</a:t>
            </a:r>
            <a:br>
              <a:rPr lang="en-US" dirty="0"/>
            </a:br>
            <a:r>
              <a:rPr lang="en-US" sz="1566" dirty="0">
                <a:latin typeface="Courier"/>
                <a:ea typeface="Courier"/>
                <a:cs typeface="Courier"/>
                <a:sym typeface="Courier"/>
              </a:rPr>
              <a:t>tuple[int, </a:t>
            </a:r>
            <a:r>
              <a:rPr lang="en-US" sz="1566" dirty="0" err="1"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rPr lang="en-US" sz="1566" dirty="0">
                <a:latin typeface="Courier"/>
                <a:ea typeface="Courier"/>
                <a:cs typeface="Courier"/>
                <a:sym typeface="Courier"/>
              </a:rPr>
              <a:t>[str, str]]</a:t>
            </a:r>
            <a:endParaRPr lang="en-US" sz="1600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sz="1600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sz="1600" dirty="0"/>
              <a:t>See PEP484 [4].</a:t>
            </a:r>
            <a:endParaRPr lang="en-US" sz="1566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970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33</a:t>
            </a:fld>
            <a:endParaRPr/>
          </a:p>
        </p:txBody>
      </p:sp>
      <p:sp>
        <p:nvSpPr>
          <p:cNvPr id="971" name="Rectangle 6"/>
          <p:cNvSpPr/>
          <p:nvPr/>
        </p:nvSpPr>
        <p:spPr>
          <a:xfrm>
            <a:off x="4701645" y="1002030"/>
            <a:ext cx="3705214" cy="313944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""" This module demonstrates docstrings. """</a:t>
            </a: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def</a:t>
            </a:r>
            <a:r>
              <a:rPr>
                <a:solidFill>
                  <a:srgbClr val="FFFFFF"/>
                </a:solidFill>
              </a:rPr>
              <a:t> add_points(</a:t>
            </a:r>
            <a:r>
              <a:rPr>
                <a:solidFill>
                  <a:srgbClr val="FF9300"/>
                </a:solidFill>
              </a:rPr>
              <a:t>house: </a:t>
            </a:r>
            <a:r>
              <a:rPr i="1">
                <a:solidFill>
                  <a:srgbClr val="00FDFF"/>
                </a:solidFill>
              </a:rPr>
              <a:t>str</a:t>
            </a:r>
            <a:r>
              <a:rPr>
                <a:solidFill>
                  <a:srgbClr val="FFFFFF"/>
                </a:solidFill>
              </a:rPr>
              <a:t>, 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               </a:t>
            </a:r>
            <a:r>
              <a:rPr>
                <a:solidFill>
                  <a:srgbClr val="FF9300"/>
                </a:solidFill>
              </a:rPr>
              <a:t>house_points: </a:t>
            </a:r>
            <a:r>
              <a:rPr i="1">
                <a:solidFill>
                  <a:srgbClr val="00FDFF"/>
                </a:solidFill>
              </a:rPr>
              <a:t>int</a:t>
            </a:r>
            <a:r>
              <a:rPr>
                <a:solidFill>
                  <a:srgbClr val="FFFFFF"/>
                </a:solidFill>
              </a:rPr>
              <a:t>, 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               </a:t>
            </a:r>
            <a:r>
              <a:rPr>
                <a:solidFill>
                  <a:srgbClr val="FF9300"/>
                </a:solidFill>
              </a:rPr>
              <a:t>points: </a:t>
            </a:r>
            <a:r>
              <a:rPr i="1">
                <a:solidFill>
                  <a:srgbClr val="00FDFF"/>
                </a:solidFill>
              </a:rPr>
              <a:t>int</a:t>
            </a:r>
            <a:r>
              <a:rPr>
                <a:solidFill>
                  <a:srgbClr val="FF9300"/>
                </a:solidFill>
              </a:rPr>
              <a:t> </a:t>
            </a:r>
            <a:r>
              <a:t>= </a:t>
            </a:r>
            <a:r>
              <a:rPr>
                <a:solidFill>
                  <a:srgbClr val="FF9300"/>
                </a:solidFill>
              </a:rPr>
              <a:t>0</a:t>
            </a:r>
            <a:r>
              <a:rPr>
                <a:solidFill>
                  <a:srgbClr val="FFFFFF"/>
                </a:solidFill>
              </a:rPr>
              <a:t>)</a:t>
            </a: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               -&gt; </a:t>
            </a:r>
            <a:r>
              <a:rPr i="1">
                <a:solidFill>
                  <a:srgbClr val="00FDFF"/>
                </a:solidFill>
              </a:rPr>
              <a:t>int</a:t>
            </a:r>
            <a:r>
              <a:rPr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</a:t>
            </a:r>
            <a:r>
              <a:rPr>
                <a:solidFill>
                  <a:srgbClr val="55A939"/>
                </a:solidFill>
              </a:rPr>
              <a:t>""" Adds up points for house cup.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55A939"/>
              </a:solidFill>
            </a:endParaRP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If the house is Gryffindor, Dumbledore adds 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1000 points no matter what.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/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Parameters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----------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house_points : Current house cup score.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points : optional; New points to be added</a:t>
            </a:r>
          </a:p>
          <a:p>
            <a:pPr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""" 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</a:t>
            </a:r>
            <a:r>
              <a:rPr>
                <a:solidFill>
                  <a:srgbClr val="FF2F92"/>
                </a:solidFill>
              </a:rPr>
              <a:t>if</a:t>
            </a:r>
            <a:r>
              <a:t> </a:t>
            </a:r>
            <a:r>
              <a:rPr>
                <a:solidFill>
                  <a:srgbClr val="F4FFEE"/>
                </a:solidFill>
              </a:rPr>
              <a:t>house</a:t>
            </a:r>
            <a:r>
              <a:t> </a:t>
            </a:r>
            <a:r>
              <a:rPr>
                <a:solidFill>
                  <a:srgbClr val="FF375F"/>
                </a:solidFill>
              </a:rPr>
              <a:t>==</a:t>
            </a:r>
            <a:r>
              <a:t> “Gryffindor”</a:t>
            </a:r>
            <a:r>
              <a:rPr>
                <a:solidFill>
                  <a:srgbClr val="F4FFEE"/>
                </a:solidFill>
              </a:rPr>
              <a:t>:</a:t>
            </a:r>
            <a:r>
              <a:rPr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   </a:t>
            </a:r>
            <a:r>
              <a:rPr>
                <a:solidFill>
                  <a:srgbClr val="FFFFFF"/>
                </a:solidFill>
              </a:rPr>
              <a:t>points </a:t>
            </a:r>
            <a:r>
              <a:rPr>
                <a:solidFill>
                  <a:srgbClr val="FF375F"/>
                </a:solidFill>
              </a:rPr>
              <a:t>+=</a:t>
            </a:r>
            <a:r>
              <a:rPr>
                <a:solidFill>
                  <a:srgbClr val="FFFFFF"/>
                </a:solidFill>
              </a:rPr>
              <a:t> 1000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    </a:t>
            </a:r>
            <a:r>
              <a:rPr>
                <a:solidFill>
                  <a:srgbClr val="FF375F"/>
                </a:solidFill>
              </a:rPr>
              <a:t>return</a:t>
            </a:r>
            <a:r>
              <a:t> house_points </a:t>
            </a:r>
            <a:r>
              <a:rPr>
                <a:solidFill>
                  <a:srgbClr val="FF375F"/>
                </a:solidFill>
              </a:rPr>
              <a:t>+</a:t>
            </a:r>
            <a:r>
              <a:t> points</a:t>
            </a:r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Title 4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1992981" cy="912374"/>
          </a:xfrm>
          <a:prstGeom prst="rect">
            <a:avLst/>
          </a:prstGeom>
        </p:spPr>
        <p:txBody>
          <a:bodyPr/>
          <a:lstStyle/>
          <a:p>
            <a:r>
              <a:t>Typing</a:t>
            </a:r>
          </a:p>
        </p:txBody>
      </p:sp>
      <p:sp>
        <p:nvSpPr>
          <p:cNvPr id="969" name="Text Placeholder 1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705214" cy="3552439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As of Python 3.5, you can declare the type of the function argument.</a:t>
            </a:r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There are pros and cons to using typing.</a:t>
            </a:r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dirty="0"/>
              <a:t>Be aware that this might be a pain to maintain if you change your functions often and pass complicated objects…</a:t>
            </a:r>
            <a:br>
              <a:rPr lang="en-US" dirty="0"/>
            </a:br>
            <a:r>
              <a:rPr lang="en-US" sz="1566" dirty="0">
                <a:latin typeface="Courier"/>
                <a:ea typeface="Courier"/>
                <a:cs typeface="Courier"/>
                <a:sym typeface="Courier"/>
              </a:rPr>
              <a:t>tuple[int, </a:t>
            </a:r>
            <a:r>
              <a:rPr lang="en-US" sz="1566" dirty="0" err="1">
                <a:latin typeface="Courier"/>
                <a:ea typeface="Courier"/>
                <a:cs typeface="Courier"/>
                <a:sym typeface="Courier"/>
              </a:rPr>
              <a:t>dict</a:t>
            </a:r>
            <a:r>
              <a:rPr lang="en-US" sz="1566" dirty="0">
                <a:latin typeface="Courier"/>
                <a:ea typeface="Courier"/>
                <a:cs typeface="Courier"/>
                <a:sym typeface="Courier"/>
              </a:rPr>
              <a:t>[str, str]]</a:t>
            </a:r>
            <a:endParaRPr lang="en-US" sz="1600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endParaRPr lang="en-US" sz="1600" dirty="0"/>
          </a:p>
          <a:p>
            <a:pPr marL="375657" indent="-287267" defTabSz="795527">
              <a:spcBef>
                <a:spcPts val="500"/>
              </a:spcBef>
              <a:buSzPts val="1700"/>
              <a:defRPr sz="1740"/>
            </a:pPr>
            <a:r>
              <a:rPr lang="en-US" sz="1600" dirty="0"/>
              <a:t>See PEP484 [4].</a:t>
            </a:r>
            <a:endParaRPr lang="en-US" sz="1566" dirty="0">
              <a:latin typeface="Courier"/>
              <a:ea typeface="Courier"/>
              <a:cs typeface="Courier"/>
              <a:sym typeface="Courier"/>
            </a:endParaRPr>
          </a:p>
        </p:txBody>
      </p:sp>
      <p:sp>
        <p:nvSpPr>
          <p:cNvPr id="970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34</a:t>
            </a:fld>
            <a:endParaRPr/>
          </a:p>
        </p:txBody>
      </p:sp>
      <p:pic>
        <p:nvPicPr>
          <p:cNvPr id="2050" name="Picture 2" descr="Keep Calm And Carry On Red Meme | KEEP CALM; THERE'S A PEP FOR THAT | image tagged in memes,keep calm and carry on red | made w/ Imgflip meme maker">
            <a:extLst>
              <a:ext uri="{FF2B5EF4-FFF2-40B4-BE49-F238E27FC236}">
                <a16:creationId xmlns:a16="http://schemas.microsoft.com/office/drawing/2014/main" id="{1CD9414C-51FB-9B7B-E8DE-3C163A670F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99"/>
          <a:stretch/>
        </p:blipFill>
        <p:spPr bwMode="auto">
          <a:xfrm>
            <a:off x="5346799" y="1031360"/>
            <a:ext cx="2414905" cy="308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7503319"/>
      </p:ext>
    </p:extLst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2997200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a-DK" dirty="0"/>
              <a:t>Accessibility</a:t>
            </a:r>
            <a:endParaRPr dirty="0"/>
          </a:p>
        </p:txBody>
      </p:sp>
      <p:sp>
        <p:nvSpPr>
          <p:cNvPr id="952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382271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Two ways to enhance accessibility of your code: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Readability: Adherence to stylistic conventions (PEP8 [2])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Understandability: Comments and docstrings (PEP257 [3])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Spoilers: there are tools to help!</a:t>
            </a:r>
          </a:p>
        </p:txBody>
      </p:sp>
      <p:sp>
        <p:nvSpPr>
          <p:cNvPr id="953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165BCF0-02E8-2588-031D-95850058D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313192" y="1855894"/>
            <a:ext cx="543897" cy="55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43301"/>
      </p:ext>
    </p:extLst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101695" cy="912374"/>
          </a:xfrm>
          <a:prstGeom prst="rect">
            <a:avLst/>
          </a:prstGeom>
        </p:spPr>
        <p:txBody>
          <a:bodyPr/>
          <a:lstStyle/>
          <a:p>
            <a:r>
              <a:t>Documentation</a:t>
            </a:r>
          </a:p>
        </p:txBody>
      </p:sp>
      <p:sp>
        <p:nvSpPr>
          <p:cNvPr id="952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448070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/>
              <a:t>I could walk you through comments, function docstrings, method docstrings etc.</a:t>
            </a:r>
            <a:br>
              <a:rPr lang="en-US" dirty="0"/>
            </a:br>
            <a:r>
              <a:rPr lang="en-US" dirty="0"/>
              <a:t>However, you need to consider…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>
              <a:solidFill>
                <a:srgbClr val="000000"/>
              </a:solidFill>
              <a:latin typeface="Avenir Book"/>
              <a:ea typeface="Avenir Book"/>
              <a:cs typeface="Avenir Book"/>
              <a:sym typeface="Avenir Book"/>
            </a:endParaRPr>
          </a:p>
          <a:p>
            <a:pPr marL="75182" indent="0" defTabSz="676655">
              <a:spcBef>
                <a:spcPts val="400"/>
              </a:spcBef>
              <a:buSzPts val="1400"/>
              <a:buNone/>
              <a:defRPr sz="1480"/>
            </a:pPr>
            <a:r>
              <a:rPr lang="en-US" dirty="0"/>
              <a:t>1. Only </a:t>
            </a:r>
            <a:r>
              <a:rPr lang="en-US" b="1" i="1" dirty="0"/>
              <a:t>up</a:t>
            </a:r>
            <a:r>
              <a:rPr lang="en-US" dirty="0"/>
              <a:t>-to-date documentation is useful documentation.</a:t>
            </a:r>
          </a:p>
          <a:p>
            <a:pPr marL="75182" indent="0" defTabSz="676655">
              <a:spcBef>
                <a:spcPts val="400"/>
              </a:spcBef>
              <a:buSzPts val="1400"/>
              <a:buNone/>
              <a:defRPr sz="1480"/>
            </a:pPr>
            <a:r>
              <a:rPr lang="en-US" dirty="0"/>
              <a:t>2. Once you have finished writing your documentation, it is basically </a:t>
            </a:r>
            <a:r>
              <a:rPr lang="en-US" b="1" i="1" dirty="0"/>
              <a:t>out</a:t>
            </a:r>
            <a:r>
              <a:rPr lang="en-US" dirty="0"/>
              <a:t>-of-date if you are not SUPER diligent about updating it. 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>
                <a:sym typeface="Wingdings" pitchFamily="2" charset="2"/>
              </a:rPr>
              <a:t>add comments for explaining tricky pieces of code, for writing down decisions on doing something non-intuitive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dirty="0">
              <a:sym typeface="Wingdings" pitchFamily="2" charset="2"/>
            </a:endParaRP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dirty="0">
                <a:sym typeface="Wingdings" pitchFamily="2" charset="2"/>
              </a:rPr>
              <a:t> Try to make your code as self-explanatory as possible!</a:t>
            </a:r>
            <a:endParaRPr lang="en-US" dirty="0"/>
          </a:p>
        </p:txBody>
      </p:sp>
      <p:sp>
        <p:nvSpPr>
          <p:cNvPr id="953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36</a:t>
            </a:fld>
            <a:endParaRPr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D64A196-F4DD-9889-9A99-D7B030EB0836}"/>
              </a:ext>
            </a:extLst>
          </p:cNvPr>
          <p:cNvSpPr/>
          <p:nvPr/>
        </p:nvSpPr>
        <p:spPr>
          <a:xfrm>
            <a:off x="756356" y="1693333"/>
            <a:ext cx="7676444" cy="1016000"/>
          </a:xfrm>
          <a:prstGeom prst="rect">
            <a:avLst/>
          </a:prstGeom>
          <a:noFill/>
          <a:ln w="25400" cap="flat">
            <a:solidFill>
              <a:srgbClr val="7030A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C1DF6-26D4-D3BA-0F5D-663F30B8A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6A629C70-7C46-2FF8-3DDB-785C189190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101695" cy="912374"/>
          </a:xfrm>
          <a:prstGeom prst="rect">
            <a:avLst/>
          </a:prstGeom>
        </p:spPr>
        <p:txBody>
          <a:bodyPr/>
          <a:lstStyle/>
          <a:p>
            <a:r>
              <a:t>Documentation</a:t>
            </a:r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06948B49-AFB9-AF28-55E6-2D42EDD34E42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392271" cy="3452436"/>
          </a:xfrm>
          <a:prstGeom prst="rect">
            <a:avLst/>
          </a:prstGeom>
        </p:spPr>
        <p:txBody>
          <a:bodyPr/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dirty="0"/>
              <a:t>Documenting your code provides a way of making you code </a:t>
            </a:r>
            <a:r>
              <a:rPr dirty="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rPr>
              <a:t>usable for future you and others </a:t>
            </a:r>
          </a:p>
          <a:p>
            <a:pPr marL="676639" lvl="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dirty="0"/>
              <a:t>Comments</a:t>
            </a:r>
            <a:r>
              <a:rPr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 (#): describe what a line (or multiple lines of code do); notes to self</a:t>
            </a:r>
          </a:p>
          <a:p>
            <a:pPr marL="676639" lvl="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dirty="0"/>
              <a:t>Function/method docstring </a:t>
            </a:r>
            <a:r>
              <a:rPr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('''  '''): purpose of function + params / return</a:t>
            </a:r>
          </a:p>
          <a:p>
            <a:pPr marL="676639" lvl="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dirty="0"/>
              <a:t>Module docstring </a:t>
            </a:r>
            <a:r>
              <a:rPr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('''  '''): what’s in this file</a:t>
            </a:r>
            <a:endParaRPr lang="da-DK" dirty="0">
              <a:solidFill>
                <a:srgbClr val="000000"/>
              </a:solidFill>
              <a:latin typeface="Avenir Book"/>
              <a:ea typeface="Avenir Book"/>
              <a:cs typeface="Avenir Book"/>
              <a:sym typeface="Avenir Book"/>
            </a:endParaRPr>
          </a:p>
          <a:p>
            <a:pPr marL="21945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endParaRPr lang="da-DK" dirty="0"/>
          </a:p>
          <a:p>
            <a:pPr marL="219451" indent="-263137" defTabSz="676655">
              <a:spcBef>
                <a:spcPts val="0"/>
              </a:spcBef>
              <a:buSzPts val="1400"/>
              <a:defRPr sz="1480">
                <a:solidFill>
                  <a:schemeClr val="accent6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 lang="da-DK" dirty="0" err="1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Accessible</a:t>
            </a:r>
            <a:r>
              <a:rPr lang="da-DK"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 via </a:t>
            </a:r>
            <a:r>
              <a:rPr lang="da-DK" dirty="0" err="1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mouse-overs</a:t>
            </a:r>
            <a:r>
              <a:rPr lang="da-DK"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 in IDE or </a:t>
            </a:r>
            <a:r>
              <a:rPr lang="da-DK" dirty="0" err="1">
                <a:solidFill>
                  <a:srgbClr val="000000"/>
                </a:solidFill>
                <a:latin typeface="Courier"/>
                <a:sym typeface="Avenir Book"/>
              </a:rPr>
              <a:t>help</a:t>
            </a:r>
            <a:r>
              <a:rPr lang="da-DK" dirty="0">
                <a:solidFill>
                  <a:srgbClr val="000000"/>
                </a:solidFill>
                <a:latin typeface="Courier"/>
                <a:sym typeface="Avenir Book"/>
              </a:rPr>
              <a:t>(OBJECT)</a:t>
            </a:r>
            <a:r>
              <a:rPr lang="da-DK" dirty="0">
                <a:solidFill>
                  <a:srgbClr val="000000"/>
                </a:solidFill>
                <a:latin typeface="Avenir Book"/>
                <a:ea typeface="Avenir Book"/>
                <a:cs typeface="Avenir Book"/>
                <a:sym typeface="Avenir Book"/>
              </a:rPr>
              <a:t>.</a:t>
            </a:r>
            <a:endParaRPr dirty="0">
              <a:solidFill>
                <a:srgbClr val="000000"/>
              </a:solidFill>
              <a:latin typeface="Avenir Book"/>
              <a:ea typeface="Avenir Book"/>
              <a:cs typeface="Avenir Book"/>
              <a:sym typeface="Avenir Book"/>
            </a:endParaRPr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D6CFFE8D-92ED-28F2-E4B5-893E8E9594A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37</a:t>
            </a:fld>
            <a:endParaRPr/>
          </a:p>
        </p:txBody>
      </p:sp>
      <p:sp>
        <p:nvSpPr>
          <p:cNvPr id="954" name="Rectangle 4">
            <a:extLst>
              <a:ext uri="{FF2B5EF4-FFF2-40B4-BE49-F238E27FC236}">
                <a16:creationId xmlns:a16="http://schemas.microsoft.com/office/drawing/2014/main" id="{28B00C40-99E8-2FA2-B036-168A0484C46B}"/>
              </a:ext>
            </a:extLst>
          </p:cNvPr>
          <p:cNvSpPr/>
          <p:nvPr/>
        </p:nvSpPr>
        <p:spPr>
          <a:xfrm>
            <a:off x="4728636" y="1439082"/>
            <a:ext cx="3705214" cy="1384995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2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""" Module docstring """</a:t>
            </a: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dirty="0"/>
          </a:p>
          <a:p>
            <a:pPr>
              <a:defRPr sz="12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def</a:t>
            </a:r>
            <a:r>
              <a:rPr dirty="0">
                <a:solidFill>
                  <a:srgbClr val="FFFFFF"/>
                </a:solidFill>
              </a:rPr>
              <a:t> add</a:t>
            </a:r>
            <a:r>
              <a:rPr lang="de-DE" dirty="0">
                <a:solidFill>
                  <a:srgbClr val="FFFFFF"/>
                </a:solidFill>
              </a:rPr>
              <a:t>_</a:t>
            </a:r>
            <a:r>
              <a:rPr lang="de-DE" dirty="0" err="1">
                <a:solidFill>
                  <a:srgbClr val="FFFFFF"/>
                </a:solidFill>
              </a:rPr>
              <a:t>points</a:t>
            </a:r>
            <a:r>
              <a:rPr dirty="0">
                <a:solidFill>
                  <a:srgbClr val="FFFFFF"/>
                </a:solidFill>
              </a:rPr>
              <a:t>(</a:t>
            </a:r>
            <a:r>
              <a:rPr lang="de-DE" dirty="0" err="1">
                <a:solidFill>
                  <a:srgbClr val="FF9300"/>
                </a:solidFill>
              </a:rPr>
              <a:t>points</a:t>
            </a:r>
            <a:r>
              <a:rPr lang="de-DE" dirty="0">
                <a:solidFill>
                  <a:srgbClr val="FF9300"/>
                </a:solidFill>
              </a:rPr>
              <a:t>, </a:t>
            </a:r>
            <a:r>
              <a:rPr lang="en-US" dirty="0" err="1">
                <a:solidFill>
                  <a:srgbClr val="FF9300"/>
                </a:solidFill>
              </a:rPr>
              <a:t>extra</a:t>
            </a:r>
            <a:r>
              <a:rPr dirty="0" err="1">
                <a:solidFill>
                  <a:srgbClr val="FF9300"/>
                </a:solidFill>
              </a:rPr>
              <a:t>_points</a:t>
            </a:r>
            <a:r>
              <a:rPr dirty="0">
                <a:solidFill>
                  <a:srgbClr val="FFFFFF"/>
                </a:solidFill>
              </a:rPr>
              <a:t>):</a:t>
            </a: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55A939"/>
                </a:solidFill>
              </a:rPr>
              <a:t>""" Function docstring."""</a:t>
            </a:r>
            <a:endParaRPr dirty="0">
              <a:solidFill>
                <a:srgbClr val="E0E0E0"/>
              </a:solidFill>
            </a:endParaRPr>
          </a:p>
          <a:p>
            <a:pPr>
              <a:defRPr sz="1200">
                <a:solidFill>
                  <a:srgbClr val="448AD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# comment</a:t>
            </a:r>
          </a:p>
          <a:p>
            <a:pPr>
              <a:defRPr sz="12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FFFF"/>
                </a:solidFill>
              </a:rPr>
              <a:t>points </a:t>
            </a:r>
            <a:r>
              <a:rPr dirty="0">
                <a:solidFill>
                  <a:srgbClr val="FF375F"/>
                </a:solidFill>
              </a:rPr>
              <a:t>+=</a:t>
            </a:r>
            <a:r>
              <a:rPr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extra_points</a:t>
            </a:r>
            <a:endParaRPr dirty="0">
              <a:solidFill>
                <a:srgbClr val="FFFFFF"/>
              </a:solidFill>
            </a:endParaRPr>
          </a:p>
          <a:p>
            <a:pPr>
              <a:defRPr sz="12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>
                <a:solidFill>
                  <a:srgbClr val="FF375F"/>
                </a:solidFill>
              </a:rPr>
              <a:t>return</a:t>
            </a:r>
            <a:r>
              <a:rPr dirty="0"/>
              <a:t> </a:t>
            </a:r>
            <a:r>
              <a:rPr lang="en-US" dirty="0"/>
              <a:t>points</a:t>
            </a:r>
            <a:endParaRPr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BF991A9-4776-CFBE-2074-F47C2645F465}"/>
              </a:ext>
            </a:extLst>
          </p:cNvPr>
          <p:cNvSpPr/>
          <p:nvPr/>
        </p:nvSpPr>
        <p:spPr>
          <a:xfrm>
            <a:off x="7326489" y="327295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6446138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1819A-3E2C-BBAE-3E63-3ED5D55E5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22336-9797-C520-9C2C-FE2F314632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1919205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da-DK" dirty="0"/>
              <a:t>PEP257</a:t>
            </a:r>
            <a:endParaRPr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68EC13-FF5D-5781-3FA0-D51C3AB409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1800" dirty="0"/>
              <a:t>Docstring conventions [3]</a:t>
            </a:r>
          </a:p>
          <a:p>
            <a:endParaRPr lang="en-US" sz="1050" dirty="0"/>
          </a:p>
          <a:p>
            <a:r>
              <a:rPr lang="en-US" sz="1800" dirty="0"/>
              <a:t>You guessed it…guidelines for docstrings.</a:t>
            </a:r>
          </a:p>
          <a:p>
            <a:endParaRPr lang="en-US" sz="1050" dirty="0"/>
          </a:p>
          <a:p>
            <a:r>
              <a:rPr lang="en-US" sz="1800" dirty="0"/>
              <a:t>Answers questions like:</a:t>
            </a:r>
          </a:p>
          <a:p>
            <a:pPr lvl="1"/>
            <a:r>
              <a:rPr lang="en-US" sz="1800" dirty="0"/>
              <a:t>What verb tense should I use for one-liner docstrings?</a:t>
            </a:r>
          </a:p>
          <a:p>
            <a:pPr lvl="1"/>
            <a:r>
              <a:rPr lang="en-US" sz="1800" dirty="0"/>
              <a:t>What indentation should I use within a docstring?</a:t>
            </a:r>
          </a:p>
          <a:p>
            <a:pPr lvl="1"/>
            <a:r>
              <a:rPr lang="en-US" sz="1800" dirty="0"/>
              <a:t>Etc.</a:t>
            </a:r>
          </a:p>
          <a:p>
            <a:endParaRPr lang="en-US" sz="1800" dirty="0"/>
          </a:p>
          <a:p>
            <a:r>
              <a:rPr lang="en-US" sz="1800" dirty="0"/>
              <a:t>I will </a:t>
            </a:r>
            <a:r>
              <a:rPr lang="en-US" sz="1800" i="1" dirty="0"/>
              <a:t>not</a:t>
            </a:r>
            <a:r>
              <a:rPr lang="en-US" sz="1800" dirty="0"/>
              <a:t> drag you through PEP257.</a:t>
            </a:r>
          </a:p>
          <a:p>
            <a:endParaRPr lang="en-US" sz="1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07953A-6F9B-D033-1D4B-3D65A16954C7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5" name="Picture 2" descr="Keep Calm And Carry On Red Meme | KEEP CALM; THERE'S A PEP FOR THAT | image tagged in memes,keep calm and carry on red | made w/ Imgflip meme maker">
            <a:extLst>
              <a:ext uri="{FF2B5EF4-FFF2-40B4-BE49-F238E27FC236}">
                <a16:creationId xmlns:a16="http://schemas.microsoft.com/office/drawing/2014/main" id="{B45E6213-FB40-332C-A1C9-9120CE86A5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99"/>
          <a:stretch/>
        </p:blipFill>
        <p:spPr bwMode="auto">
          <a:xfrm>
            <a:off x="7324317" y="442640"/>
            <a:ext cx="1383882" cy="1765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F0A093F-EAC7-CE72-61D8-B335C36E9107}"/>
              </a:ext>
            </a:extLst>
          </p:cNvPr>
          <p:cNvSpPr/>
          <p:nvPr/>
        </p:nvSpPr>
        <p:spPr>
          <a:xfrm>
            <a:off x="5719645" y="173258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011962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9A2F2B-F7B0-E9D8-2AD1-417BD44BD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333BBD3B-2309-22C0-A4E0-8EA57C9186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2930689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 fontScale="90000"/>
          </a:bodyPr>
          <a:lstStyle/>
          <a:p>
            <a:r>
              <a:rPr lang="da-DK" dirty="0" err="1"/>
              <a:t>Overloaded</a:t>
            </a:r>
            <a:endParaRPr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BC713D9-9934-553D-E14E-920FF7CB06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048" y="845033"/>
            <a:ext cx="7405904" cy="360586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1800" dirty="0"/>
              <a:t>We have three new PEPs…</a:t>
            </a:r>
          </a:p>
          <a:p>
            <a:pPr lvl="1"/>
            <a:r>
              <a:rPr lang="en-US" sz="1800" dirty="0"/>
              <a:t>PEP8, PEP257 and PEP484.</a:t>
            </a:r>
          </a:p>
          <a:p>
            <a:endParaRPr lang="en-US" sz="1800" dirty="0"/>
          </a:p>
          <a:p>
            <a:r>
              <a:rPr lang="en-US" sz="1800" dirty="0"/>
              <a:t>Remembering all these rules is too much.</a:t>
            </a:r>
          </a:p>
          <a:p>
            <a:pPr marL="558787" lvl="1" indent="0">
              <a:buNone/>
            </a:pPr>
            <a:r>
              <a:rPr lang="en-US" sz="1800" dirty="0">
                <a:sym typeface="Wingdings" panose="05000000000000000000" pitchFamily="2" charset="2"/>
              </a:rPr>
              <a:t> </a:t>
            </a:r>
            <a:r>
              <a:rPr lang="en-US" sz="1800" dirty="0"/>
              <a:t>Static analysis tools!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99141456-32AF-337C-B110-11333013F0A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414909" y="4384352"/>
            <a:ext cx="293290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12" name="Picture 2" descr="Dizzy 2 (Animation GIF)">
            <a:extLst>
              <a:ext uri="{FF2B5EF4-FFF2-40B4-BE49-F238E27FC236}">
                <a16:creationId xmlns:a16="http://schemas.microsoft.com/office/drawing/2014/main" id="{BD009590-F1A9-51D8-7975-A68FAEF851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377" y="1605280"/>
            <a:ext cx="3838532" cy="3538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">
            <a:extLst>
              <a:ext uri="{FF2B5EF4-FFF2-40B4-BE49-F238E27FC236}">
                <a16:creationId xmlns:a16="http://schemas.microsoft.com/office/drawing/2014/main" id="{0EBED245-D26C-46D6-136C-EF1B0C04AA50}"/>
              </a:ext>
            </a:extLst>
          </p:cNvPr>
          <p:cNvSpPr txBox="1"/>
          <p:nvPr/>
        </p:nvSpPr>
        <p:spPr>
          <a:xfrm>
            <a:off x="8087360" y="1998133"/>
            <a:ext cx="291103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[6]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82CC139F-4BE1-F2D1-7FC8-BF83FB9D6A5F}"/>
              </a:ext>
            </a:extLst>
          </p:cNvPr>
          <p:cNvSpPr/>
          <p:nvPr/>
        </p:nvSpPr>
        <p:spPr>
          <a:xfrm>
            <a:off x="7608712" y="536785"/>
            <a:ext cx="982132" cy="432789"/>
          </a:xfrm>
          <a:prstGeom prst="ellipse">
            <a:avLst/>
          </a:prstGeom>
          <a:noFill/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DE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Skip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1F3991F-B34D-3B68-0FD7-F174408D53B6}"/>
              </a:ext>
            </a:extLst>
          </p:cNvPr>
          <p:cNvSpPr/>
          <p:nvPr/>
        </p:nvSpPr>
        <p:spPr>
          <a:xfrm>
            <a:off x="7326489" y="327295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8024739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13726-3D9F-2A2E-0713-7DEDAA61F1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4A3490D-9D43-AC6B-812D-7FA3659CD85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A0B37D0-7CD8-9B50-8D46-BDC86B52D9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3770225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Code smell #1</a:t>
            </a:r>
            <a:endParaRPr dirty="0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AB096F24-23EE-E091-06BF-BDD889BB5DDA}"/>
              </a:ext>
            </a:extLst>
          </p:cNvPr>
          <p:cNvSpPr/>
          <p:nvPr/>
        </p:nvSpPr>
        <p:spPr>
          <a:xfrm>
            <a:off x="435801" y="773458"/>
            <a:ext cx="4346713" cy="409342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add_toppings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>
                <a:solidFill>
                  <a:srgbClr val="F4FFEE"/>
                </a:solidFill>
              </a:rPr>
              <a:t>FORBIDDEN_TOPIC</a:t>
            </a:r>
            <a:r>
              <a:rPr b="1" dirty="0"/>
              <a:t>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r>
              <a:rPr lang="de-DE" b="1" dirty="0">
                <a:solidFill>
                  <a:srgbClr val="00B050"/>
                </a:solidFill>
              </a:rPr>
              <a:t>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           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if</a:t>
            </a:r>
            <a:r>
              <a:rPr lang="en-US" b="1" dirty="0">
                <a:solidFill>
                  <a:srgbClr val="FFFFFF"/>
                </a:solidFill>
              </a:rPr>
              <a:t> __name__ </a:t>
            </a:r>
            <a:r>
              <a:rPr lang="en-US" b="1" dirty="0">
                <a:solidFill>
                  <a:srgbClr val="F7365C"/>
                </a:solidFill>
              </a:rPr>
              <a:t>==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”__main__”</a:t>
            </a:r>
            <a:r>
              <a:rPr lang="en-US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    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“Hawaii”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hawaii.add_toppings</a:t>
            </a:r>
            <a:r>
              <a:rPr lang="en-US" b="1" dirty="0">
                <a:solidFill>
                  <a:srgbClr val="FFFFFF"/>
                </a:solidFill>
              </a:rPr>
              <a:t>([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 err="1">
                <a:solidFill>
                  <a:srgbClr val="00B050"/>
                </a:solidFill>
              </a:rPr>
              <a:t>tomato+mozz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>
                <a:solidFill>
                  <a:schemeClr val="bg1"/>
                </a:solidFill>
              </a:rPr>
              <a:t>,</a:t>
            </a:r>
            <a:r>
              <a:rPr lang="en-US" b="1" dirty="0">
                <a:solidFill>
                  <a:srgbClr val="00B050"/>
                </a:solidFill>
              </a:rPr>
              <a:t> “pineapple”</a:t>
            </a:r>
            <a:r>
              <a:rPr lang="en-US" b="1" dirty="0">
                <a:solidFill>
                  <a:srgbClr val="FFFFFF"/>
                </a:solidFill>
              </a:rPr>
              <a:t>])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FORBIDDEN_TOPPING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6909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65364A-4746-4FE5-6215-5EA02632B9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>
            <a:extLst>
              <a:ext uri="{FF2B5EF4-FFF2-40B4-BE49-F238E27FC236}">
                <a16:creationId xmlns:a16="http://schemas.microsoft.com/office/drawing/2014/main" id="{EE0004D4-8699-787B-119A-FC43BDC75A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3092027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a-DK" dirty="0"/>
              <a:t>Tools to </a:t>
            </a:r>
            <a:r>
              <a:rPr lang="da-DK" dirty="0" err="1"/>
              <a:t>help</a:t>
            </a:r>
            <a:endParaRPr dirty="0"/>
          </a:p>
        </p:txBody>
      </p:sp>
      <p:sp>
        <p:nvSpPr>
          <p:cNvPr id="952" name="Text Placeholder 2">
            <a:extLst>
              <a:ext uri="{FF2B5EF4-FFF2-40B4-BE49-F238E27FC236}">
                <a16:creationId xmlns:a16="http://schemas.microsoft.com/office/drawing/2014/main" id="{F8C7E4FB-0C0D-A2A3-98BD-372ADC3E9938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3655487" cy="3452436"/>
          </a:xfrm>
          <a:prstGeom prst="rect">
            <a:avLst/>
          </a:prstGeom>
        </p:spPr>
        <p:txBody>
          <a:bodyPr>
            <a:no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600" dirty="0"/>
              <a:t>PEP8:</a:t>
            </a:r>
          </a:p>
          <a:p>
            <a:pPr marL="630238" lvl="1" indent="-261938" defTabSz="676655">
              <a:spcBef>
                <a:spcPts val="400"/>
              </a:spcBef>
              <a:buSzPts val="1400"/>
              <a:defRPr sz="1480"/>
            </a:pPr>
            <a:r>
              <a:rPr lang="en-US" sz="1600" dirty="0" err="1">
                <a:latin typeface="Courier"/>
              </a:rPr>
              <a:t>pylint</a:t>
            </a:r>
            <a:r>
              <a:rPr lang="en-US" sz="1600" dirty="0"/>
              <a:t>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Static analysis tool.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Informs you of PEP8 violations + other bad-coding practices. 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Enable it in your IDE!</a:t>
            </a:r>
          </a:p>
          <a:p>
            <a:pPr marL="630238" lvl="1" indent="-261938" defTabSz="676655">
              <a:spcBef>
                <a:spcPts val="400"/>
              </a:spcBef>
              <a:buSzPts val="1400"/>
              <a:defRPr sz="1480"/>
            </a:pPr>
            <a:r>
              <a:rPr lang="en-US" sz="1600" b="1" dirty="0">
                <a:latin typeface="Courier"/>
              </a:rPr>
              <a:t>ruff</a:t>
            </a:r>
            <a:r>
              <a:rPr lang="en-US" sz="1600" b="1" dirty="0"/>
              <a:t>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Python code formatter.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Automatically formats your code to PEP8.</a:t>
            </a:r>
          </a:p>
          <a:p>
            <a:pPr marL="989013" lvl="2" indent="-261938" defTabSz="676655">
              <a:spcBef>
                <a:spcPts val="400"/>
              </a:spcBef>
              <a:buSzPts val="1400"/>
              <a:defRPr sz="1480"/>
            </a:pPr>
            <a:r>
              <a:rPr lang="en-US" sz="1400" b="1" dirty="0"/>
              <a:t>Can enable in your IDE to auto-format on save.</a:t>
            </a:r>
          </a:p>
        </p:txBody>
      </p:sp>
      <p:sp>
        <p:nvSpPr>
          <p:cNvPr id="953" name="Slide Number Placeholder 3">
            <a:extLst>
              <a:ext uri="{FF2B5EF4-FFF2-40B4-BE49-F238E27FC236}">
                <a16:creationId xmlns:a16="http://schemas.microsoft.com/office/drawing/2014/main" id="{E4B91F2E-8EBA-9173-A514-A0FA66983BC0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BE3738D-E052-E974-3478-526F35F68BB4}"/>
              </a:ext>
            </a:extLst>
          </p:cNvPr>
          <p:cNvSpPr txBox="1">
            <a:spLocks/>
          </p:cNvSpPr>
          <p:nvPr/>
        </p:nvSpPr>
        <p:spPr>
          <a:xfrm>
            <a:off x="4610069" y="969574"/>
            <a:ext cx="3655487" cy="3452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Autofit/>
          </a:bodyPr>
          <a:lstStyle>
            <a:lvl1pPr marL="457189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▪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1pPr>
            <a:lvl2pPr marL="914377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2pPr>
            <a:lvl3pPr marL="1371565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3pPr>
            <a:lvl4pPr marL="1828754" marR="0" indent="-35559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□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4pPr>
            <a:lvl5pPr marL="2285943" marR="0" indent="-355591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5pPr>
            <a:lvl6pPr marL="27432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6pPr>
            <a:lvl7pPr marL="32004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●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7pPr>
            <a:lvl8pPr marL="36576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○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8pPr>
            <a:lvl9pPr marL="4114800" marR="0" indent="-355600" algn="l" defTabSz="914400" rtl="0" latinLnBrk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"/>
              <a:buChar char="■"/>
              <a:tabLst/>
              <a:defRPr sz="2000" b="0" i="0" u="none" strike="noStrike" cap="none" spc="0" baseline="0">
                <a:solidFill>
                  <a:srgbClr val="000000"/>
                </a:solidFill>
                <a:uFillTx/>
                <a:latin typeface="Avenir Book"/>
                <a:ea typeface="Avenir Book"/>
                <a:cs typeface="Avenir Book"/>
                <a:sym typeface="Avenir Book"/>
              </a:defRPr>
            </a:lvl9pPr>
          </a:lstStyle>
          <a:p>
            <a:pPr marL="338319" indent="-263137" defTabSz="676655" hangingPunct="1">
              <a:spcBef>
                <a:spcPts val="400"/>
              </a:spcBef>
              <a:buSzPts val="1400"/>
              <a:defRPr sz="1480"/>
            </a:pPr>
            <a:r>
              <a:rPr lang="en-US" sz="1600" dirty="0"/>
              <a:t>PEP257:</a:t>
            </a:r>
          </a:p>
          <a:p>
            <a:pPr marL="630238" lvl="1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600" dirty="0" err="1">
                <a:latin typeface="Courier"/>
              </a:rPr>
              <a:t>pydocstyle</a:t>
            </a:r>
            <a:r>
              <a:rPr lang="en-US" sz="1600" dirty="0"/>
              <a:t>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Static analysis tool.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Checks compliance with PEP257.</a:t>
            </a:r>
          </a:p>
          <a:p>
            <a:pPr marL="623888" lvl="1" indent="-26828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 err="1">
                <a:latin typeface="Courier"/>
              </a:rPr>
              <a:t>autoDocstring</a:t>
            </a:r>
            <a:r>
              <a:rPr lang="en-US" sz="1400" dirty="0"/>
              <a:t>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VS code plug-in to auto-generate docstring based on inputs, outputs.</a:t>
            </a:r>
          </a:p>
          <a:p>
            <a:pPr marL="338319" indent="-263137" defTabSz="676655" hangingPunct="1">
              <a:spcBef>
                <a:spcPts val="400"/>
              </a:spcBef>
              <a:buSzPts val="1400"/>
              <a:defRPr sz="1480"/>
            </a:pPr>
            <a:r>
              <a:rPr lang="en-US" sz="1600" dirty="0"/>
              <a:t>PEP484:</a:t>
            </a:r>
          </a:p>
          <a:p>
            <a:pPr marL="630238" lvl="1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600" dirty="0" err="1">
                <a:latin typeface="Courier"/>
              </a:rPr>
              <a:t>mypy</a:t>
            </a:r>
            <a:r>
              <a:rPr lang="en-US" sz="1600" dirty="0"/>
              <a:t>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Static type checker for Python.</a:t>
            </a:r>
          </a:p>
          <a:p>
            <a:pPr marL="989013" lvl="2" indent="-261938" defTabSz="676655" hangingPunct="1">
              <a:spcBef>
                <a:spcPts val="400"/>
              </a:spcBef>
              <a:buSzPts val="1400"/>
              <a:defRPr sz="1480"/>
            </a:pPr>
            <a:r>
              <a:rPr lang="en-US" sz="1400" dirty="0"/>
              <a:t>Checks compliance with PEP484 (and more).</a:t>
            </a:r>
            <a:endParaRPr lang="en-US" sz="1600" dirty="0"/>
          </a:p>
          <a:p>
            <a:pPr marL="795507" lvl="1" indent="-263137" defTabSz="676655" hangingPunct="1">
              <a:spcBef>
                <a:spcPts val="400"/>
              </a:spcBef>
              <a:buSzPts val="1400"/>
              <a:defRPr sz="1480"/>
            </a:pPr>
            <a:endParaRPr lang="en-US" sz="1600" dirty="0"/>
          </a:p>
        </p:txBody>
      </p:sp>
      <p:pic>
        <p:nvPicPr>
          <p:cNvPr id="5" name="Picture 4" descr="A heart with a sad face&#10;&#10;Description automatically generated">
            <a:extLst>
              <a:ext uri="{FF2B5EF4-FFF2-40B4-BE49-F238E27FC236}">
                <a16:creationId xmlns:a16="http://schemas.microsoft.com/office/drawing/2014/main" id="{CD0515C3-7E97-7DB4-444E-EE24597C7D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843873">
            <a:off x="2357040" y="1158881"/>
            <a:ext cx="436600" cy="471788"/>
          </a:xfrm>
          <a:prstGeom prst="rect">
            <a:avLst/>
          </a:prstGeom>
        </p:spPr>
      </p:pic>
      <p:pic>
        <p:nvPicPr>
          <p:cNvPr id="6" name="Picture 5" descr="A heart with a sad face&#10;&#10;Description automatically generated">
            <a:extLst>
              <a:ext uri="{FF2B5EF4-FFF2-40B4-BE49-F238E27FC236}">
                <a16:creationId xmlns:a16="http://schemas.microsoft.com/office/drawing/2014/main" id="{4EB8E7FA-092C-CB34-793E-464A49C7D89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20843873">
            <a:off x="6798387" y="2126600"/>
            <a:ext cx="378314" cy="408804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EE2CDAC2-72C9-4C41-21F8-758DD55371FA}"/>
              </a:ext>
            </a:extLst>
          </p:cNvPr>
          <p:cNvSpPr/>
          <p:nvPr/>
        </p:nvSpPr>
        <p:spPr>
          <a:xfrm>
            <a:off x="1151466" y="2652888"/>
            <a:ext cx="3115733" cy="1591733"/>
          </a:xfrm>
          <a:prstGeom prst="rect">
            <a:avLst/>
          </a:prstGeom>
          <a:noFill/>
          <a:ln w="38100" cap="flat">
            <a:solidFill>
              <a:srgbClr val="7030A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E3BC2BED-905A-3CD4-970C-17BBCF2791E6}"/>
              </a:ext>
            </a:extLst>
          </p:cNvPr>
          <p:cNvSpPr/>
          <p:nvPr/>
        </p:nvSpPr>
        <p:spPr>
          <a:xfrm>
            <a:off x="7326489" y="327295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7310086"/>
      </p:ext>
    </p:extLst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Title 1"/>
          <p:cNvSpPr txBox="1">
            <a:spLocks noGrp="1"/>
          </p:cNvSpPr>
          <p:nvPr>
            <p:ph type="title"/>
          </p:nvPr>
        </p:nvSpPr>
        <p:spPr>
          <a:xfrm>
            <a:off x="863599" y="0"/>
            <a:ext cx="3008489" cy="912374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da-DK" dirty="0"/>
              <a:t>Accessibility</a:t>
            </a:r>
            <a:endParaRPr dirty="0"/>
          </a:p>
        </p:txBody>
      </p:sp>
      <p:sp>
        <p:nvSpPr>
          <p:cNvPr id="952" name="Text Placeholder 2"/>
          <p:cNvSpPr txBox="1">
            <a:spLocks noGrp="1"/>
          </p:cNvSpPr>
          <p:nvPr>
            <p:ph type="body" sz="half" idx="1"/>
          </p:nvPr>
        </p:nvSpPr>
        <p:spPr>
          <a:xfrm>
            <a:off x="869100" y="969574"/>
            <a:ext cx="7382271" cy="345243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Two ways to enhance accessibility of your code: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Readability: Adherence to stylistic conventions (PEP8 [2])</a:t>
            </a:r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795507" lvl="1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Understandability: Comments and docstrings (PEP257 [3])</a:t>
            </a:r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endParaRPr lang="en-US" sz="1800" dirty="0"/>
          </a:p>
          <a:p>
            <a:pPr marL="338319" indent="-263137" defTabSz="676655">
              <a:spcBef>
                <a:spcPts val="400"/>
              </a:spcBef>
              <a:buSzPts val="1400"/>
              <a:defRPr sz="1480"/>
            </a:pPr>
            <a:r>
              <a:rPr lang="en-US" sz="1800" dirty="0"/>
              <a:t>Spoilers: there are tools to help!</a:t>
            </a:r>
          </a:p>
        </p:txBody>
      </p:sp>
      <p:sp>
        <p:nvSpPr>
          <p:cNvPr id="953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3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Heavy"/>
                <a:sym typeface="Avenir Heavy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sz="13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Heavy"/>
              <a:sym typeface="Avenir Heavy"/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165BCF0-02E8-2588-031D-95850058D5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313192" y="1855894"/>
            <a:ext cx="543897" cy="557952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F5242F7B-B13F-DC6F-1F0B-F26ACF813A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313192" y="2517376"/>
            <a:ext cx="543897" cy="557952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54EC4A9E-8067-6E0D-4C65-BBE94EF61C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63600" y="3178858"/>
            <a:ext cx="543897" cy="557952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F3655AB-59D2-E9B0-30C9-5FA0F81FDA51}"/>
              </a:ext>
            </a:extLst>
          </p:cNvPr>
          <p:cNvSpPr/>
          <p:nvPr/>
        </p:nvSpPr>
        <p:spPr>
          <a:xfrm>
            <a:off x="7326489" y="327295"/>
            <a:ext cx="1272002" cy="1038698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de-DE" dirty="0"/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bg1"/>
                </a:solidFill>
              </a:rPr>
              <a:t>Skip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8908933"/>
      </p:ext>
    </p:extLst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7B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2"/>
          <p:cNvSpPr txBox="1"/>
          <p:nvPr/>
        </p:nvSpPr>
        <p:spPr>
          <a:xfrm>
            <a:off x="1757197" y="2411358"/>
            <a:ext cx="7137423" cy="6654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sz="2800">
                <a:solidFill>
                  <a:srgbClr val="FFFFFF"/>
                </a:solidFill>
                <a:latin typeface="Avenir Heavy"/>
                <a:ea typeface="Avenir Heavy"/>
                <a:cs typeface="Avenir Heavy"/>
                <a:sym typeface="Avenir Heavy"/>
              </a:defRPr>
            </a:lvl1pPr>
          </a:lstStyle>
          <a:p>
            <a:r>
              <a:rPr dirty="0"/>
              <a:t>Extra material</a:t>
            </a:r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5784131" cy="91237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t>Keeping track of docstrings</a:t>
            </a:r>
          </a:p>
        </p:txBody>
      </p:sp>
      <p:sp>
        <p:nvSpPr>
          <p:cNvPr id="1055" name="Text Placeholder 2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02326" indent="-312920" defTabSz="804672">
              <a:spcBef>
                <a:spcPts val="500"/>
              </a:spcBef>
              <a:buSzPts val="1700"/>
              <a:defRPr sz="1760"/>
            </a:pPr>
            <a:r>
              <a:t>Most commonly used hosting websites: facilitate building, versioning, and hosting</a:t>
            </a:r>
          </a:p>
          <a:p>
            <a:pPr marL="804651" lvl="1" indent="-312920" defTabSz="804672">
              <a:spcBef>
                <a:spcPts val="0"/>
              </a:spcBef>
              <a:buSzPts val="1700"/>
              <a:defRPr sz="1760"/>
            </a:pPr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2"/>
              </a:rPr>
              <a:t>github.io</a:t>
            </a:r>
          </a:p>
          <a:p>
            <a:pPr marL="804651" lvl="1" indent="-312920" defTabSz="804672">
              <a:spcBef>
                <a:spcPts val="0"/>
              </a:spcBef>
              <a:buSzPts val="1700"/>
              <a:defRPr sz="1760"/>
            </a:pPr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2"/>
              </a:rPr>
              <a:t>readthedocs.org</a:t>
            </a:r>
          </a:p>
          <a:p>
            <a:pPr marL="402326" indent="-312920" defTabSz="804672">
              <a:spcBef>
                <a:spcPts val="500"/>
              </a:spcBef>
              <a:buSzPts val="1700"/>
              <a:defRPr sz="1760"/>
            </a:pPr>
            <a:r>
              <a:t>Automate documentation</a:t>
            </a:r>
          </a:p>
          <a:p>
            <a:pPr marL="804651" lvl="1" indent="-312920" defTabSz="804672">
              <a:spcBef>
                <a:spcPts val="0"/>
              </a:spcBef>
              <a:buSzPts val="1700"/>
              <a:defRPr sz="1760"/>
            </a:pPr>
            <a:r>
              <a:rPr u="sng">
                <a:solidFill>
                  <a:srgbClr val="1155CC"/>
                </a:solidFill>
                <a:uFill>
                  <a:solidFill>
                    <a:srgbClr val="1155CC"/>
                  </a:solidFill>
                </a:uFill>
                <a:hlinkClick r:id="rId3"/>
              </a:rPr>
              <a:t>Sphinx</a:t>
            </a:r>
            <a:r>
              <a:t>: a package to collect docstrings and create a nicely formatted documentation website</a:t>
            </a:r>
          </a:p>
        </p:txBody>
      </p:sp>
      <p:sp>
        <p:nvSpPr>
          <p:cNvPr id="1056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43</a:t>
            </a:fld>
            <a:endParaRPr/>
          </a:p>
        </p:txBody>
      </p:sp>
    </p:spTree>
  </p:cSld>
  <p:clrMapOvr>
    <a:masterClrMapping/>
  </p:clrMapOvr>
  <p:transition spd="med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Title 1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5784131" cy="912374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r>
              <a:rPr lang="da-DK" dirty="0"/>
              <a:t>References</a:t>
            </a:r>
            <a:endParaRPr dirty="0"/>
          </a:p>
        </p:txBody>
      </p:sp>
      <p:sp>
        <p:nvSpPr>
          <p:cNvPr id="1055" name="Text Placeholder 2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US" sz="16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DiSessa</a:t>
            </a:r>
            <a:r>
              <a:rPr lang="en-US" sz="16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Andrea A. </a:t>
            </a:r>
            <a:r>
              <a:rPr lang="en-US" sz="1600" b="0" i="1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Changing minds: Computers, learning, and literacy</a:t>
            </a:r>
            <a:r>
              <a:rPr lang="en-US" sz="16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 </a:t>
            </a:r>
            <a:r>
              <a:rPr lang="en-US" sz="1600" b="0" i="0" dirty="0" err="1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Mit</a:t>
            </a:r>
            <a:r>
              <a:rPr lang="en-US" sz="1600" b="0" i="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Press, 2000.</a:t>
            </a:r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US" sz="1600" dirty="0">
                <a:hlinkClick r:id="rId2"/>
              </a:rPr>
              <a:t>PEP 8 – Style Guide for Python Code | peps.python.org</a:t>
            </a:r>
            <a:endParaRPr lang="en-US" sz="1600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GB" sz="1600" dirty="0">
                <a:hlinkClick r:id="rId3"/>
              </a:rPr>
              <a:t>PEP 257 – Docstring Conventions | peps.python.org</a:t>
            </a:r>
            <a:endParaRPr lang="en-GB" sz="1600" dirty="0"/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GB" sz="1600" dirty="0">
                <a:hlinkClick r:id="rId4"/>
              </a:rPr>
              <a:t>PEP 484 – Type Hints | peps.python.org</a:t>
            </a:r>
            <a:endParaRPr lang="en-GB" sz="1600" dirty="0"/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US" sz="1600" dirty="0">
                <a:hlinkClick r:id="rId5"/>
              </a:rPr>
              <a:t>Example NumPy Style Python Docstrings</a:t>
            </a:r>
            <a:endParaRPr lang="en-US" sz="1600" dirty="0"/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r>
              <a:rPr lang="en-US" sz="1600" dirty="0">
                <a:hlinkClick r:id="rId6"/>
              </a:rPr>
              <a:t>Dizzy 2 (Animation GIF) by </a:t>
            </a:r>
            <a:r>
              <a:rPr lang="en-US" sz="1600" dirty="0" err="1">
                <a:hlinkClick r:id="rId6"/>
              </a:rPr>
              <a:t>QToons</a:t>
            </a:r>
            <a:r>
              <a:rPr lang="en-US" sz="1600" dirty="0">
                <a:hlinkClick r:id="rId6"/>
              </a:rPr>
              <a:t> on DeviantArt</a:t>
            </a:r>
            <a:endParaRPr lang="en-US" sz="1600" dirty="0">
              <a:solidFill>
                <a:srgbClr val="222222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432306" indent="-342900" defTabSz="804672">
              <a:spcBef>
                <a:spcPts val="500"/>
              </a:spcBef>
              <a:buSzPts val="1700"/>
              <a:buFont typeface="+mj-lt"/>
              <a:buAutoNum type="arabicPeriod"/>
              <a:defRPr sz="1760"/>
            </a:pPr>
            <a:endParaRPr sz="1600" dirty="0"/>
          </a:p>
        </p:txBody>
      </p:sp>
      <p:sp>
        <p:nvSpPr>
          <p:cNvPr id="1056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75311865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45</a:t>
            </a:fld>
            <a:endParaRPr/>
          </a:p>
        </p:txBody>
      </p:sp>
      <p:sp>
        <p:nvSpPr>
          <p:cNvPr id="1036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033"/>
            <a:ext cx="7839048" cy="3753093"/>
          </a:xfrm>
          <a:prstGeom prst="rect">
            <a:avLst/>
          </a:prstGeom>
        </p:spPr>
        <p:txBody>
          <a:bodyPr/>
          <a:lstStyle/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rgbClr val="000003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usability features: </a:t>
            </a:r>
          </a:p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1) separate, individually usable projects</a:t>
            </a:r>
          </a:p>
          <a:p>
            <a:pPr marL="896089" lvl="1" indent="-348479" defTabSz="896111">
              <a:spcBef>
                <a:spcPts val="500"/>
              </a:spcBef>
              <a:buSzPts val="1900"/>
              <a:buChar char="‣"/>
              <a:defRPr sz="1764">
                <a:solidFill>
                  <a:srgbClr val="000003"/>
                </a:solidFill>
              </a:defRPr>
            </a:pPr>
            <a:r>
              <a:t>virtual environments</a:t>
            </a:r>
          </a:p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rgbClr val="3B81BB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2) clean folder and file structure</a:t>
            </a:r>
          </a:p>
          <a:p>
            <a:pPr marL="896111" indent="-348488" defTabSz="896111">
              <a:spcBef>
                <a:spcPts val="500"/>
              </a:spcBef>
              <a:buSzPts val="1700"/>
              <a:buChar char="‣"/>
              <a:defRPr sz="1764">
                <a:solidFill>
                  <a:schemeClr val="accent4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rPr>
                <a:solidFill>
                  <a:srgbClr val="000003"/>
                </a:solidFill>
                <a:latin typeface="Avenir Book"/>
                <a:ea typeface="Avenir Book"/>
                <a:cs typeface="Avenir Book"/>
                <a:sym typeface="Avenir Book"/>
              </a:rPr>
              <a:t>standard Python package structure</a:t>
            </a:r>
          </a:p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rgbClr val="8B82D2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3) error-free importing of code</a:t>
            </a:r>
          </a:p>
          <a:p>
            <a:pPr marL="896089" lvl="1" indent="-348479" defTabSz="896111">
              <a:spcBef>
                <a:spcPts val="500"/>
              </a:spcBef>
              <a:buSzPts val="1900"/>
              <a:buChar char="‣"/>
              <a:defRPr sz="1764"/>
            </a:pPr>
            <a:r>
              <a:t>editable pip installation</a:t>
            </a:r>
          </a:p>
          <a:p>
            <a:pPr marL="0" indent="99566" defTabSz="896111">
              <a:spcBef>
                <a:spcPts val="500"/>
              </a:spcBef>
              <a:buSzTx/>
              <a:buNone/>
              <a:defRPr sz="1960">
                <a:solidFill>
                  <a:srgbClr val="AB81C0"/>
                </a:solidFill>
                <a:latin typeface="Avenir Heavy"/>
                <a:ea typeface="Avenir Heavy"/>
                <a:cs typeface="Avenir Heavy"/>
                <a:sym typeface="Avenir Heavy"/>
              </a:defRPr>
            </a:pPr>
            <a:r>
              <a:t>4) readability</a:t>
            </a:r>
          </a:p>
          <a:p>
            <a:pPr marL="896089" lvl="1" indent="-348479" defTabSz="896111">
              <a:spcBef>
                <a:spcPts val="500"/>
              </a:spcBef>
              <a:buSzPts val="1900"/>
              <a:buChar char="‣"/>
              <a:defRPr sz="1764"/>
            </a:pPr>
            <a:r>
              <a:t>documentation, typing, naming</a:t>
            </a:r>
          </a:p>
        </p:txBody>
      </p:sp>
      <p:sp>
        <p:nvSpPr>
          <p:cNvPr id="1037" name="Title 1"/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2553501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Contents</a:t>
            </a:r>
          </a:p>
        </p:txBody>
      </p:sp>
      <p:pic>
        <p:nvPicPr>
          <p:cNvPr id="1038" name="lets_do_it.gif" descr="lets_do_it.gif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5780613" y="1819544"/>
            <a:ext cx="2915450" cy="29154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8" grpId="1" animBg="1" advAuto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46</a:t>
            </a:fld>
            <a:endParaRPr/>
          </a:p>
        </p:txBody>
      </p:sp>
      <p:sp>
        <p:nvSpPr>
          <p:cNvPr id="1041" name="Text Placeholder 2"/>
          <p:cNvSpPr txBox="1">
            <a:spLocks noGrp="1"/>
          </p:cNvSpPr>
          <p:nvPr>
            <p:ph type="body" idx="1"/>
          </p:nvPr>
        </p:nvSpPr>
        <p:spPr>
          <a:xfrm>
            <a:off x="869151" y="845033"/>
            <a:ext cx="7839048" cy="3753093"/>
          </a:xfrm>
          <a:prstGeom prst="rect">
            <a:avLst/>
          </a:prstGeom>
        </p:spPr>
        <p:txBody>
          <a:bodyPr/>
          <a:lstStyle/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r>
              <a:t>https://journals.plos.org/plosbiology/article?id=10.1371/journal.pbio.1001745</a:t>
            </a:r>
          </a:p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endParaRPr/>
          </a:p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r>
              <a:t>https://journals.plos.org/ploscompbiol/article?id=10.1371/journal.pcbi.1005510#pcbi.1005510.ref001</a:t>
            </a:r>
          </a:p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endParaRPr/>
          </a:p>
          <a:p>
            <a:pPr marL="0" indent="101598">
              <a:buSzTx/>
              <a:buNone/>
              <a:defRPr>
                <a:solidFill>
                  <a:srgbClr val="000003"/>
                </a:solidFill>
              </a:defRPr>
            </a:pPr>
            <a:r>
              <a:t>https://goodresearch.dev/</a:t>
            </a:r>
          </a:p>
        </p:txBody>
      </p:sp>
      <p:sp>
        <p:nvSpPr>
          <p:cNvPr id="1042" name="Title 1"/>
          <p:cNvSpPr txBox="1">
            <a:spLocks noGrp="1"/>
          </p:cNvSpPr>
          <p:nvPr>
            <p:ph type="title"/>
          </p:nvPr>
        </p:nvSpPr>
        <p:spPr>
          <a:xfrm>
            <a:off x="869151" y="0"/>
            <a:ext cx="3005221" cy="912373"/>
          </a:xfrm>
          <a:prstGeom prst="rect">
            <a:avLst/>
          </a:prstGeom>
          <a:solidFill>
            <a:srgbClr val="FFFFFF"/>
          </a:solidFill>
        </p:spPr>
        <p:txBody>
          <a:bodyPr anchor="t"/>
          <a:lstStyle/>
          <a:p>
            <a:r>
              <a:t>References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9C25B-E37A-37E2-6DEA-9FE8AC95E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034E94F-B944-DB18-C8FC-187A76D9F1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4455682" cy="3775947"/>
          </a:xfrm>
          <a:prstGeom prst="rect">
            <a:avLst/>
          </a:prstGeom>
        </p:spPr>
        <p:txBody>
          <a:bodyPr>
            <a:normAutofit/>
          </a:bodyPr>
          <a:lstStyle/>
          <a:p>
            <a:pPr indent="-330192">
              <a:buSzPts val="1700"/>
              <a:defRPr sz="1700"/>
            </a:pPr>
            <a:r>
              <a:rPr lang="en-US" dirty="0"/>
              <a:t>Within-module standard order:</a:t>
            </a:r>
          </a:p>
          <a:p>
            <a:pPr marL="1041373" lvl="2" indent="0">
              <a:buSzPts val="1700"/>
              <a:buNone/>
              <a:defRPr sz="1700"/>
            </a:pPr>
            <a:endParaRPr lang="en-US" b="1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3731769-3A00-9FF4-6CAE-55B9DD8A4EAA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202113-C536-14A8-262F-8F9B239AF7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5346018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Within-module order</a:t>
            </a:r>
            <a:endParaRPr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9484ACD-D6AD-A64B-9FB3-B49B84CF2236}"/>
              </a:ext>
            </a:extLst>
          </p:cNvPr>
          <p:cNvSpPr/>
          <p:nvPr/>
        </p:nvSpPr>
        <p:spPr>
          <a:xfrm>
            <a:off x="5104493" y="804267"/>
            <a:ext cx="3025083" cy="1169549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1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450900" marR="0" indent="-342900" algn="l" defTabSz="914400" rtl="0" fontAlgn="auto" latinLnBrk="0" hangingPunct="0">
              <a:buClrTx/>
              <a:buSzTx/>
              <a:buFontTx/>
              <a:buAutoNum type="arabicPeriod"/>
              <a:tabLst/>
            </a:pP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imports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 indent="-285750">
              <a:buFontTx/>
              <a:buChar char="-"/>
            </a:pP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standard</a:t>
            </a:r>
            <a:r>
              <a:rPr lang="de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Python </a:t>
            </a: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endParaRPr lang="de-DE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 indent="-285750">
              <a:buFontTx/>
              <a:buChar char="-"/>
            </a:pP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installed</a:t>
            </a:r>
            <a:r>
              <a:rPr lang="de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packages</a:t>
            </a:r>
            <a:endParaRPr lang="de-DE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 indent="-285750">
              <a:buFontTx/>
              <a:buChar char="-"/>
            </a:pP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de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modules</a:t>
            </a:r>
            <a:r>
              <a:rPr lang="de-DE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108000" marR="0" algn="l" defTabSz="914400" rtl="0" fontAlgn="auto" latinLnBrk="0" hangingPunct="0">
              <a:buClrTx/>
              <a:buSzTx/>
              <a:tabLst/>
            </a:pP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648B-1F7C-B66D-5C94-5CEC93B2C98D}"/>
              </a:ext>
            </a:extLst>
          </p:cNvPr>
          <p:cNvSpPr/>
          <p:nvPr/>
        </p:nvSpPr>
        <p:spPr>
          <a:xfrm>
            <a:off x="5104492" y="2220793"/>
            <a:ext cx="3025083" cy="307775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4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kumimoji="0" lang="de-DE" sz="1400" b="1" i="0" u="none" strike="noStrike" cap="none" spc="0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2.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constants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B5619A99-70B8-8240-7A7A-21606AAF0292}"/>
              </a:ext>
            </a:extLst>
          </p:cNvPr>
          <p:cNvSpPr/>
          <p:nvPr/>
        </p:nvSpPr>
        <p:spPr>
          <a:xfrm>
            <a:off x="5104492" y="2764201"/>
            <a:ext cx="3025083" cy="307775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5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accent5"/>
                </a:solidFill>
              </a:rPr>
              <a:t>3</a:t>
            </a:r>
            <a:r>
              <a:rPr kumimoji="0" lang="de-DE" sz="1400" b="1" i="0" u="none" strike="noStrike" cap="none" spc="0" normalizeH="0" baseline="0" dirty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classes</a:t>
            </a:r>
            <a:r>
              <a:rPr lang="de-DE" b="1" dirty="0">
                <a:solidFill>
                  <a:schemeClr val="accent5"/>
                </a:solidFill>
              </a:rPr>
              <a:t>, </a:t>
            </a:r>
            <a:r>
              <a:rPr lang="de-DE" b="1" dirty="0" err="1">
                <a:solidFill>
                  <a:schemeClr val="accent5"/>
                </a:solidFill>
              </a:rPr>
              <a:t>then</a:t>
            </a:r>
            <a:r>
              <a:rPr lang="de-DE" b="1" dirty="0">
                <a:solidFill>
                  <a:schemeClr val="accent5"/>
                </a:solidFill>
              </a:rPr>
              <a:t>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functions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DECBD511-02B2-3295-8434-823FD50E0970}"/>
              </a:ext>
            </a:extLst>
          </p:cNvPr>
          <p:cNvSpPr/>
          <p:nvPr/>
        </p:nvSpPr>
        <p:spPr>
          <a:xfrm>
            <a:off x="5104493" y="4035892"/>
            <a:ext cx="3025083" cy="523218"/>
          </a:xfrm>
          <a:prstGeom prst="rect">
            <a:avLst/>
          </a:prstGeom>
          <a:solidFill>
            <a:srgbClr val="FFFFFF"/>
          </a:solidFill>
          <a:ln w="38100" cap="flat">
            <a:solidFill>
              <a:srgbClr val="ED72D9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lang="de-DE" b="1" dirty="0">
                <a:solidFill>
                  <a:srgbClr val="ED72D9"/>
                </a:solidFill>
              </a:rPr>
              <a:t>4. </a:t>
            </a:r>
            <a:r>
              <a:rPr lang="de-DE" b="1" dirty="0" err="1">
                <a:solidFill>
                  <a:srgbClr val="ED72D9"/>
                </a:solidFill>
              </a:rPr>
              <a:t>main</a:t>
            </a:r>
            <a:r>
              <a:rPr lang="de-DE" b="1" dirty="0">
                <a:solidFill>
                  <a:srgbClr val="ED72D9"/>
                </a:solidFill>
              </a:rPr>
              <a:t> </a:t>
            </a:r>
            <a:r>
              <a:rPr lang="de-DE" b="1" dirty="0" err="1">
                <a:solidFill>
                  <a:srgbClr val="ED72D9"/>
                </a:solidFill>
              </a:rPr>
              <a:t>execution</a:t>
            </a:r>
            <a:r>
              <a:rPr lang="de-DE" b="1" dirty="0">
                <a:solidFill>
                  <a:srgbClr val="ED72D9"/>
                </a:solidFill>
              </a:rPr>
              <a:t> block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rgbClr val="ED72D9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/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 == "__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__":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CF283AEB-2424-73D4-042F-894DB4BEEE56}"/>
              </a:ext>
            </a:extLst>
          </p:cNvPr>
          <p:cNvSpPr/>
          <p:nvPr/>
        </p:nvSpPr>
        <p:spPr>
          <a:xfrm>
            <a:off x="435801" y="773458"/>
            <a:ext cx="4346713" cy="393954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FORBIDDEN_TOPPING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add_toppings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>
                <a:solidFill>
                  <a:srgbClr val="F4FFEE"/>
                </a:solidFill>
              </a:rPr>
              <a:t>FORBIDDEN_TOPIC</a:t>
            </a:r>
            <a:r>
              <a:rPr b="1" dirty="0"/>
              <a:t>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r>
              <a:rPr lang="de-DE" b="1" dirty="0">
                <a:solidFill>
                  <a:srgbClr val="00B050"/>
                </a:solidFill>
              </a:rPr>
              <a:t>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           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if</a:t>
            </a:r>
            <a:r>
              <a:rPr lang="en-US" b="1" dirty="0">
                <a:solidFill>
                  <a:srgbClr val="FFFFFF"/>
                </a:solidFill>
              </a:rPr>
              <a:t> __name__ </a:t>
            </a:r>
            <a:r>
              <a:rPr lang="en-US" b="1" dirty="0">
                <a:solidFill>
                  <a:srgbClr val="F7365C"/>
                </a:solidFill>
              </a:rPr>
              <a:t>==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”__main__”</a:t>
            </a:r>
            <a:r>
              <a:rPr lang="en-US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“Hawaii”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hawaii.add_toppings</a:t>
            </a:r>
            <a:r>
              <a:rPr lang="en-US" b="1" dirty="0">
                <a:solidFill>
                  <a:srgbClr val="FFFFFF"/>
                </a:solidFill>
              </a:rPr>
              <a:t>([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 err="1">
                <a:solidFill>
                  <a:srgbClr val="00B050"/>
                </a:solidFill>
              </a:rPr>
              <a:t>tomato+mozz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>
                <a:solidFill>
                  <a:schemeClr val="bg1"/>
                </a:solidFill>
              </a:rPr>
              <a:t>,</a:t>
            </a:r>
            <a:r>
              <a:rPr lang="en-US" b="1" dirty="0">
                <a:solidFill>
                  <a:srgbClr val="00B050"/>
                </a:solidFill>
              </a:rPr>
              <a:t> “pineapple”</a:t>
            </a:r>
            <a:r>
              <a:rPr lang="en-US" b="1" dirty="0">
                <a:solidFill>
                  <a:srgbClr val="FFFFFF"/>
                </a:solidFill>
              </a:rPr>
              <a:t>])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)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1353235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D3ED78-69E2-4624-68F8-06793A9A3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E055F688-E3BB-3F99-C386-00EBF5EA18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4118484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Code smell #2</a:t>
            </a:r>
            <a:endParaRPr dirty="0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72500178-8BDC-1055-E71D-4860A3E9D2EF}"/>
              </a:ext>
            </a:extLst>
          </p:cNvPr>
          <p:cNvSpPr/>
          <p:nvPr/>
        </p:nvSpPr>
        <p:spPr>
          <a:xfrm>
            <a:off x="435802" y="1236474"/>
            <a:ext cx="3568308" cy="3477875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 err="1">
                <a:solidFill>
                  <a:srgbClr val="FFFFFF"/>
                </a:solidFill>
              </a:rPr>
              <a:t>forbiddentopping</a:t>
            </a:r>
            <a:r>
              <a:rPr lang="en-US" b="1" dirty="0">
                <a:solidFill>
                  <a:srgbClr val="FFFFFF"/>
                </a:solidFill>
              </a:rPr>
              <a:t>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 err="1">
                <a:solidFill>
                  <a:srgbClr val="FFFFFF"/>
                </a:solidFill>
              </a:rPr>
              <a:t>forbiddentopping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endParaRPr lang="de-DE" b="1" dirty="0">
              <a:solidFill>
                <a:srgbClr val="00B050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153177A9-C212-4FBF-0D32-EF28C66C891F}"/>
              </a:ext>
            </a:extLst>
          </p:cNvPr>
          <p:cNvSpPr/>
          <p:nvPr/>
        </p:nvSpPr>
        <p:spPr>
          <a:xfrm>
            <a:off x="4222826" y="2421413"/>
            <a:ext cx="4485372" cy="553998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from </a:t>
            </a:r>
            <a:r>
              <a:rPr lang="en-US" b="1" dirty="0">
                <a:solidFill>
                  <a:srgbClr val="00B0F0"/>
                </a:solidFill>
              </a:rPr>
              <a:t>module </a:t>
            </a: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forbiddentopping</a:t>
            </a:r>
            <a:r>
              <a:rPr lang="en-US" b="1" dirty="0">
                <a:solidFill>
                  <a:srgbClr val="FFFFFF"/>
                </a:solidFill>
              </a:rPr>
              <a:t>, </a:t>
            </a:r>
            <a:r>
              <a:rPr lang="en-US" b="1" dirty="0" err="1">
                <a:solidFill>
                  <a:srgbClr val="00B0F0"/>
                </a:solidFill>
              </a:rPr>
              <a:t>checktoppings</a:t>
            </a:r>
            <a:r>
              <a:rPr lang="en-US" b="1" dirty="0">
                <a:solidFill>
                  <a:srgbClr val="FFFFFF"/>
                </a:solidFill>
              </a:rPr>
              <a:t>,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73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3796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  <p:bldP spid="3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93E52-509A-4DD8-7CFF-7FA02D0A6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D44B949-4CF5-69DE-E29F-F8CCB995AE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4118484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Variable format</a:t>
            </a:r>
            <a:endParaRPr dirty="0"/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0FDBE998-D13C-95CC-E98B-87334A0C1761}"/>
              </a:ext>
            </a:extLst>
          </p:cNvPr>
          <p:cNvSpPr/>
          <p:nvPr/>
        </p:nvSpPr>
        <p:spPr>
          <a:xfrm>
            <a:off x="435802" y="1236474"/>
            <a:ext cx="3568308" cy="3477875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FORBIDDEN_TOPPING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add_toppings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>
                <a:solidFill>
                  <a:srgbClr val="FFFFFF"/>
                </a:solidFill>
              </a:rPr>
              <a:t>FORBIDDEN_TOPPING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endParaRPr lang="de-DE" b="1" dirty="0">
              <a:solidFill>
                <a:srgbClr val="00B050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004B05F-53B9-D4F8-F357-3B4505169872}"/>
              </a:ext>
            </a:extLst>
          </p:cNvPr>
          <p:cNvSpPr/>
          <p:nvPr/>
        </p:nvSpPr>
        <p:spPr>
          <a:xfrm>
            <a:off x="4222826" y="2421413"/>
            <a:ext cx="4485372" cy="707886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from </a:t>
            </a:r>
            <a:r>
              <a:rPr lang="en-US" b="1" dirty="0">
                <a:solidFill>
                  <a:srgbClr val="00B0F0"/>
                </a:solidFill>
              </a:rPr>
              <a:t>module </a:t>
            </a: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FORBIDDEN_TOPPING</a:t>
            </a:r>
            <a:r>
              <a:rPr lang="en-US" b="1" dirty="0">
                <a:solidFill>
                  <a:srgbClr val="FFFFFF"/>
                </a:solidFill>
              </a:rPr>
              <a:t>,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lang="en-US" b="1" dirty="0">
                <a:solidFill>
                  <a:srgbClr val="FFFFFF"/>
                </a:solidFill>
              </a:rPr>
              <a:t>,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736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38547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  <p:bldP spid="3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39F74-6926-ABE8-BFAB-3F6FC6BE2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71BE596-6935-5679-5C81-403B480D11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69151" y="845999"/>
            <a:ext cx="4455682" cy="3775947"/>
          </a:xfrm>
          <a:prstGeom prst="rect">
            <a:avLst/>
          </a:prstGeom>
        </p:spPr>
        <p:txBody>
          <a:bodyPr>
            <a:normAutofit/>
          </a:bodyPr>
          <a:lstStyle/>
          <a:p>
            <a:pPr indent="-330192">
              <a:buSzPts val="1700"/>
              <a:defRPr sz="1700"/>
            </a:pPr>
            <a:r>
              <a:rPr lang="en-US" dirty="0"/>
              <a:t>Within-module standard order:</a:t>
            </a:r>
          </a:p>
          <a:p>
            <a:pPr marL="1041373" lvl="2" indent="0">
              <a:buSzPts val="1700"/>
              <a:buNone/>
              <a:defRPr sz="1700"/>
            </a:pPr>
            <a:endParaRPr lang="en-US" b="1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1DAFCC12-892F-0F01-93F7-8D2CBC505EFB}"/>
              </a:ext>
            </a:extLst>
          </p:cNvPr>
          <p:cNvSpPr txBox="1">
            <a:spLocks noGrp="1"/>
          </p:cNvSpPr>
          <p:nvPr>
            <p:ph type="sldNum" sz="quarter" idx="2"/>
          </p:nvPr>
        </p:nvSpPr>
        <p:spPr>
          <a:xfrm>
            <a:off x="8317170" y="4384352"/>
            <a:ext cx="391029" cy="41145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FB2A214-A98B-EC53-DB40-C56AC750F3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69152" y="0"/>
            <a:ext cx="4118484" cy="912373"/>
          </a:xfrm>
          <a:prstGeom prst="rect">
            <a:avLst/>
          </a:prstGeom>
          <a:solidFill>
            <a:srgbClr val="FFFFFF"/>
          </a:solidFill>
        </p:spPr>
        <p:txBody>
          <a:bodyPr anchor="t">
            <a:normAutofit/>
          </a:bodyPr>
          <a:lstStyle/>
          <a:p>
            <a:r>
              <a:rPr lang="en-US" dirty="0"/>
              <a:t>Variable format</a:t>
            </a:r>
            <a:endParaRPr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1F1AACD-3CF9-7BB7-1DB0-01E220D16159}"/>
              </a:ext>
            </a:extLst>
          </p:cNvPr>
          <p:cNvSpPr/>
          <p:nvPr/>
        </p:nvSpPr>
        <p:spPr>
          <a:xfrm>
            <a:off x="5104493" y="804267"/>
            <a:ext cx="3603706" cy="307775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1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450900" marR="0" indent="-342900" algn="l" defTabSz="914400" rtl="0" fontAlgn="auto" latinLnBrk="0" hangingPunct="0">
              <a:buClrTx/>
              <a:buSzTx/>
              <a:buFontTx/>
              <a:buAutoNum type="arabicPeriod"/>
              <a:tabLst/>
            </a:pP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imports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1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0645EC4-DBB2-9A2F-9208-B2B8D0880038}"/>
              </a:ext>
            </a:extLst>
          </p:cNvPr>
          <p:cNvSpPr/>
          <p:nvPr/>
        </p:nvSpPr>
        <p:spPr>
          <a:xfrm>
            <a:off x="5104493" y="1239368"/>
            <a:ext cx="3603706" cy="523218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4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kumimoji="0" lang="de-DE" sz="1400" b="1" i="0" u="none" strike="noStrike" cap="none" spc="0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2.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constants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/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SCREAMING SNAKE_CASE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47AB60B-4B3E-DC38-245E-5573E7D5263A}"/>
              </a:ext>
            </a:extLst>
          </p:cNvPr>
          <p:cNvSpPr/>
          <p:nvPr/>
        </p:nvSpPr>
        <p:spPr>
          <a:xfrm>
            <a:off x="5104493" y="1883577"/>
            <a:ext cx="3603706" cy="2031323"/>
          </a:xfrm>
          <a:prstGeom prst="rect">
            <a:avLst/>
          </a:prstGeom>
          <a:solidFill>
            <a:srgbClr val="FFFFFF"/>
          </a:solidFill>
          <a:ln w="38100" cap="flat">
            <a:solidFill>
              <a:schemeClr val="accent5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lang="de-DE" b="1" dirty="0">
                <a:solidFill>
                  <a:schemeClr val="accent5"/>
                </a:solidFill>
              </a:rPr>
              <a:t>3</a:t>
            </a:r>
            <a:r>
              <a:rPr kumimoji="0" lang="de-DE" sz="1400" b="1" i="0" u="none" strike="noStrike" cap="none" spc="0" normalizeH="0" baseline="0" dirty="0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.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classes</a:t>
            </a:r>
            <a:r>
              <a:rPr lang="de-DE" b="1" dirty="0">
                <a:solidFill>
                  <a:schemeClr val="accent5"/>
                </a:solidFill>
              </a:rPr>
              <a:t>, </a:t>
            </a:r>
            <a:r>
              <a:rPr lang="de-DE" b="1" dirty="0" err="1">
                <a:solidFill>
                  <a:schemeClr val="accent5"/>
                </a:solidFill>
              </a:rPr>
              <a:t>then</a:t>
            </a:r>
            <a:r>
              <a:rPr lang="de-DE" b="1" dirty="0">
                <a:solidFill>
                  <a:schemeClr val="accent5"/>
                </a:solidFill>
              </a:rPr>
              <a:t> </a:t>
            </a:r>
            <a:r>
              <a:rPr kumimoji="0" lang="de-DE" sz="1400" b="1" i="0" u="none" strike="noStrike" cap="none" spc="0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uFillTx/>
                <a:latin typeface="+mj-lt"/>
                <a:ea typeface="+mj-ea"/>
                <a:cs typeface="+mj-cs"/>
                <a:sym typeface="Arial"/>
              </a:rPr>
              <a:t>functions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chemeClr val="accent5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/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ClassName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CamelCase</a:t>
            </a:r>
            <a:endParaRPr lang="de-DE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func_name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(): 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snake_case</a:t>
            </a:r>
            <a:endParaRPr lang="de-DE" sz="1400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endParaRPr lang="de-DE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variables in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functions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snake_case</a:t>
            </a:r>
            <a:endParaRPr lang="de-DE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endParaRPr lang="de-DE" b="1" dirty="0">
              <a:solidFill>
                <a:srgbClr val="00206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108000"/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 variables 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“_“</a:t>
            </a:r>
          </a:p>
          <a:p>
            <a:pPr marL="108000"/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cafeful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code </a:t>
            </a:r>
            <a:r>
              <a:rPr lang="de-DE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completion</a:t>
            </a:r>
            <a:r>
              <a:rPr lang="de-DE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!)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D17D89FE-335D-7BEA-2DA2-347DC71DC977}"/>
              </a:ext>
            </a:extLst>
          </p:cNvPr>
          <p:cNvSpPr/>
          <p:nvPr/>
        </p:nvSpPr>
        <p:spPr>
          <a:xfrm>
            <a:off x="435801" y="773458"/>
            <a:ext cx="4346713" cy="3939540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time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numpy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as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np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import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local_module</a:t>
            </a:r>
            <a:endParaRPr lang="en-US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FORBIDDEN_TOPPING = </a:t>
            </a:r>
            <a:r>
              <a:rPr lang="en-US" b="1" dirty="0">
                <a:solidFill>
                  <a:srgbClr val="00B050"/>
                </a:solidFill>
              </a:rPr>
              <a:t>“pineapple”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 err="1"/>
              <a:t>class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00B0F0"/>
                </a:solidFill>
              </a:rPr>
              <a:t>Pizza</a:t>
            </a:r>
            <a:r>
              <a:rPr lang="de-DE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r>
              <a:rPr lang="de-DE" b="1" dirty="0">
                <a:solidFill>
                  <a:srgbClr val="FFFFFF"/>
                </a:solidFill>
              </a:rPr>
              <a:t>: </a:t>
            </a:r>
            <a:r>
              <a:rPr lang="de-DE" b="1" dirty="0" err="1">
                <a:solidFill>
                  <a:srgbClr val="00B0F0"/>
                </a:solidFill>
              </a:rPr>
              <a:t>str</a:t>
            </a:r>
            <a:endParaRPr lang="de-DE" b="1" dirty="0">
              <a:solidFill>
                <a:srgbClr val="00B0F0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 err="1">
                <a:solidFill>
                  <a:srgbClr val="00B0F0"/>
                </a:solidFill>
              </a:rPr>
              <a:t>init</a:t>
            </a:r>
            <a:r>
              <a:rPr lang="de-DE" b="1" dirty="0">
                <a:solidFill>
                  <a:srgbClr val="00B0F0"/>
                </a:solidFill>
              </a:rPr>
              <a:t>__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FFFFFF"/>
                </a:solidFill>
              </a:rPr>
              <a:t>        </a:t>
            </a:r>
            <a:r>
              <a:rPr lang="de-DE" b="1" dirty="0" err="1">
                <a:solidFill>
                  <a:srgbClr val="F7365C"/>
                </a:solidFill>
              </a:rPr>
              <a:t>self</a:t>
            </a:r>
            <a:r>
              <a:rPr lang="de-DE" b="1" dirty="0" err="1">
                <a:solidFill>
                  <a:srgbClr val="FFFFFF"/>
                </a:solidFill>
              </a:rPr>
              <a:t>.name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name</a:t>
            </a: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de-DE" b="1" dirty="0">
              <a:solidFill>
                <a:srgbClr val="FFFFFF"/>
              </a:solidFill>
            </a:endParaRPr>
          </a:p>
          <a:p>
            <a:pPr lvl="2"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</a:t>
            </a:r>
            <a:r>
              <a:rPr lang="de-DE" b="1" dirty="0" err="1"/>
              <a:t>def</a:t>
            </a:r>
            <a:r>
              <a:rPr lang="de-DE" b="1" dirty="0"/>
              <a:t> </a:t>
            </a:r>
            <a:r>
              <a:rPr lang="de-DE" b="1" dirty="0" err="1">
                <a:solidFill>
                  <a:srgbClr val="00B0F0"/>
                </a:solidFill>
              </a:rPr>
              <a:t>add_toppings</a:t>
            </a:r>
            <a:r>
              <a:rPr lang="de-DE" b="1" dirty="0">
                <a:solidFill>
                  <a:srgbClr val="FFFFFF"/>
                </a:solidFill>
              </a:rPr>
              <a:t>(</a:t>
            </a:r>
            <a:r>
              <a:rPr lang="de-DE" b="1" dirty="0" err="1">
                <a:solidFill>
                  <a:srgbClr val="FF9300"/>
                </a:solidFill>
              </a:rPr>
              <a:t>self</a:t>
            </a:r>
            <a:r>
              <a:rPr lang="de-DE" b="1" dirty="0">
                <a:solidFill>
                  <a:srgbClr val="FF9300"/>
                </a:solidFill>
              </a:rPr>
              <a:t>, </a:t>
            </a:r>
            <a:r>
              <a:rPr lang="de-DE" b="1" dirty="0" err="1">
                <a:solidFill>
                  <a:srgbClr val="FF9300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/>
              <a:t>        </a:t>
            </a:r>
            <a:r>
              <a:rPr lang="de-DE" b="1" dirty="0" err="1">
                <a:solidFill>
                  <a:srgbClr val="FF2F92"/>
                </a:solidFill>
              </a:rPr>
              <a:t>self.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>
                <a:solidFill>
                  <a:srgbClr val="F7365C"/>
                </a:solidFill>
              </a:rPr>
              <a:t>=</a:t>
            </a:r>
            <a:r>
              <a:rPr lang="de-DE" b="1" dirty="0">
                <a:solidFill>
                  <a:srgbClr val="FFFFFF"/>
                </a:solidFill>
              </a:rPr>
              <a:t> </a:t>
            </a:r>
            <a:r>
              <a:rPr lang="de-DE" b="1" dirty="0" err="1">
                <a:solidFill>
                  <a:srgbClr val="FFFFFF"/>
                </a:solidFill>
              </a:rPr>
              <a:t>toppings</a:t>
            </a: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def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FF9300"/>
                </a:solidFill>
              </a:rPr>
              <a:t>pizza</a:t>
            </a:r>
            <a:r>
              <a:rPr b="1" dirty="0">
                <a:solidFill>
                  <a:srgbClr val="FFFFFF"/>
                </a:solidFill>
              </a:rPr>
              <a:t>):</a:t>
            </a:r>
          </a:p>
          <a:p>
            <a:pPr lvl="1">
              <a:defRPr sz="1000">
                <a:solidFill>
                  <a:srgbClr val="55A939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</a:t>
            </a:r>
            <a:r>
              <a:rPr b="1" dirty="0">
                <a:solidFill>
                  <a:srgbClr val="FF2F92"/>
                </a:solidFill>
              </a:rPr>
              <a:t>if</a:t>
            </a:r>
            <a:r>
              <a:rPr b="1" dirty="0"/>
              <a:t> </a:t>
            </a:r>
            <a:r>
              <a:rPr lang="en-US" b="1" dirty="0">
                <a:solidFill>
                  <a:srgbClr val="F4FFEE"/>
                </a:solidFill>
              </a:rPr>
              <a:t>FORBIDDEN_TOPIC</a:t>
            </a:r>
            <a:r>
              <a:rPr b="1" dirty="0"/>
              <a:t> </a:t>
            </a:r>
            <a:r>
              <a:rPr lang="en-US" b="1" dirty="0">
                <a:solidFill>
                  <a:srgbClr val="FF375F"/>
                </a:solidFill>
              </a:rPr>
              <a:t>in</a:t>
            </a:r>
            <a:r>
              <a:rPr b="1" dirty="0"/>
              <a:t> </a:t>
            </a:r>
            <a:r>
              <a:rPr lang="en-US" b="1" dirty="0" err="1">
                <a:solidFill>
                  <a:srgbClr val="FF9300"/>
                </a:solidFill>
              </a:rPr>
              <a:t>pizza.</a:t>
            </a:r>
            <a:r>
              <a:rPr lang="en-US" b="1" dirty="0" err="1">
                <a:solidFill>
                  <a:schemeClr val="bg1"/>
                </a:solidFill>
              </a:rPr>
              <a:t>toppings</a:t>
            </a:r>
            <a:r>
              <a:rPr b="1" dirty="0">
                <a:solidFill>
                  <a:srgbClr val="F4FFEE"/>
                </a:solidFill>
              </a:rPr>
              <a:t>:</a:t>
            </a:r>
            <a:r>
              <a:rPr b="1" dirty="0">
                <a:solidFill>
                  <a:srgbClr val="E0E0E0"/>
                </a:solidFill>
              </a:rPr>
              <a:t>	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/>
              <a:t>       </a:t>
            </a:r>
            <a:r>
              <a:rPr lang="en-US" b="1" dirty="0">
                <a:solidFill>
                  <a:srgbClr val="F7365C"/>
                </a:solidFill>
              </a:rPr>
              <a:t>raise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00B0F0"/>
                </a:solidFill>
              </a:rPr>
              <a:t>ValueError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de-DE" b="1" dirty="0">
                <a:solidFill>
                  <a:srgbClr val="00B050"/>
                </a:solidFill>
              </a:rPr>
              <a:t>“Pineapple </a:t>
            </a:r>
            <a:r>
              <a:rPr lang="de-DE" b="1" dirty="0" err="1">
                <a:solidFill>
                  <a:srgbClr val="00B050"/>
                </a:solidFill>
              </a:rPr>
              <a:t>cannot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be</a:t>
            </a:r>
            <a:r>
              <a:rPr lang="de-DE" b="1" dirty="0">
                <a:solidFill>
                  <a:srgbClr val="00B050"/>
                </a:solidFill>
              </a:rPr>
              <a:t> on a </a:t>
            </a:r>
            <a:r>
              <a:rPr lang="de-DE" b="1" dirty="0" err="1">
                <a:solidFill>
                  <a:srgbClr val="00B050"/>
                </a:solidFill>
              </a:rPr>
              <a:t>pizza</a:t>
            </a:r>
            <a:r>
              <a:rPr lang="de-DE" b="1" dirty="0">
                <a:solidFill>
                  <a:srgbClr val="00B050"/>
                </a:solidFill>
              </a:rPr>
              <a:t> 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de-DE" b="1" dirty="0">
                <a:solidFill>
                  <a:srgbClr val="00B050"/>
                </a:solidFill>
              </a:rPr>
              <a:t>                         in </a:t>
            </a:r>
            <a:r>
              <a:rPr lang="de-DE" b="1" dirty="0" err="1">
                <a:solidFill>
                  <a:srgbClr val="00B050"/>
                </a:solidFill>
              </a:rPr>
              <a:t>this</a:t>
            </a:r>
            <a:r>
              <a:rPr lang="de-DE" b="1" dirty="0">
                <a:solidFill>
                  <a:srgbClr val="00B050"/>
                </a:solidFill>
              </a:rPr>
              <a:t> </a:t>
            </a:r>
            <a:r>
              <a:rPr lang="de-DE" b="1" dirty="0" err="1">
                <a:solidFill>
                  <a:srgbClr val="00B050"/>
                </a:solidFill>
              </a:rPr>
              <a:t>restaurant</a:t>
            </a:r>
            <a:r>
              <a:rPr lang="de-DE" b="1" dirty="0">
                <a:solidFill>
                  <a:srgbClr val="00B050"/>
                </a:solidFill>
              </a:rPr>
              <a:t>!“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lang="en-US"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7365C"/>
                </a:solidFill>
              </a:rPr>
              <a:t>if</a:t>
            </a:r>
            <a:r>
              <a:rPr lang="en-US" b="1" dirty="0">
                <a:solidFill>
                  <a:srgbClr val="FFFFFF"/>
                </a:solidFill>
              </a:rPr>
              <a:t> __name__ </a:t>
            </a:r>
            <a:r>
              <a:rPr lang="en-US" b="1" dirty="0">
                <a:solidFill>
                  <a:srgbClr val="F7365C"/>
                </a:solidFill>
              </a:rPr>
              <a:t>==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”__main__”</a:t>
            </a:r>
            <a:r>
              <a:rPr lang="en-US" b="1" dirty="0">
                <a:solidFill>
                  <a:srgbClr val="FFFFFF"/>
                </a:solidFill>
              </a:rPr>
              <a:t>: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F7365C"/>
                </a:solidFill>
              </a:rPr>
              <a:t>=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>
                <a:solidFill>
                  <a:srgbClr val="00B0F0"/>
                </a:solidFill>
              </a:rPr>
              <a:t>Pizza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>
                <a:solidFill>
                  <a:srgbClr val="00B050"/>
                </a:solidFill>
              </a:rPr>
              <a:t>“Hawaii”</a:t>
            </a:r>
            <a:r>
              <a:rPr lang="en-US" b="1" dirty="0">
                <a:solidFill>
                  <a:srgbClr val="FFFFFF"/>
                </a:solidFill>
              </a:rPr>
              <a:t>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FFFFFF"/>
                </a:solidFill>
              </a:rPr>
              <a:t>hawaii.add_toppings</a:t>
            </a:r>
            <a:r>
              <a:rPr lang="en-US" b="1" dirty="0">
                <a:solidFill>
                  <a:srgbClr val="FFFFFF"/>
                </a:solidFill>
              </a:rPr>
              <a:t>([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 err="1">
                <a:solidFill>
                  <a:srgbClr val="00B050"/>
                </a:solidFill>
              </a:rPr>
              <a:t>tomato+mozz</a:t>
            </a:r>
            <a:r>
              <a:rPr lang="en-US" b="1" dirty="0">
                <a:solidFill>
                  <a:srgbClr val="00B050"/>
                </a:solidFill>
              </a:rPr>
              <a:t>”</a:t>
            </a:r>
            <a:r>
              <a:rPr lang="en-US" b="1" dirty="0">
                <a:solidFill>
                  <a:schemeClr val="bg1"/>
                </a:solidFill>
              </a:rPr>
              <a:t>,</a:t>
            </a:r>
            <a:r>
              <a:rPr lang="en-US" b="1" dirty="0">
                <a:solidFill>
                  <a:srgbClr val="00B050"/>
                </a:solidFill>
              </a:rPr>
              <a:t> “pineapple”</a:t>
            </a:r>
            <a:r>
              <a:rPr lang="en-US" b="1" dirty="0">
                <a:solidFill>
                  <a:srgbClr val="FFFFFF"/>
                </a:solidFill>
              </a:rPr>
              <a:t>])</a:t>
            </a:r>
          </a:p>
          <a:p>
            <a:pPr>
              <a:defRPr sz="1000">
                <a:solidFill>
                  <a:srgbClr val="E0E0E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en-US" b="1" dirty="0">
                <a:solidFill>
                  <a:srgbClr val="FFFFFF"/>
                </a:solidFill>
              </a:rPr>
              <a:t>    </a:t>
            </a:r>
            <a:r>
              <a:rPr lang="en-US" b="1" dirty="0" err="1">
                <a:solidFill>
                  <a:srgbClr val="00B0F0"/>
                </a:solidFill>
              </a:rPr>
              <a:t>check_toppings</a:t>
            </a:r>
            <a:r>
              <a:rPr lang="en-US" b="1" dirty="0">
                <a:solidFill>
                  <a:srgbClr val="FFFFFF"/>
                </a:solidFill>
              </a:rPr>
              <a:t>(</a:t>
            </a:r>
            <a:r>
              <a:rPr lang="en-US" b="1" dirty="0" err="1">
                <a:solidFill>
                  <a:srgbClr val="FFFFFF"/>
                </a:solidFill>
              </a:rPr>
              <a:t>hawaii</a:t>
            </a:r>
            <a:r>
              <a:rPr lang="en-US" b="1" dirty="0">
                <a:solidFill>
                  <a:srgbClr val="FFFFFF"/>
                </a:solidFill>
              </a:rPr>
              <a:t>)</a:t>
            </a:r>
            <a:endParaRPr b="1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0E98E8FA-648B-32BE-397E-241F8130D6B1}"/>
              </a:ext>
            </a:extLst>
          </p:cNvPr>
          <p:cNvSpPr/>
          <p:nvPr/>
        </p:nvSpPr>
        <p:spPr>
          <a:xfrm>
            <a:off x="5104493" y="4035892"/>
            <a:ext cx="3603706" cy="523218"/>
          </a:xfrm>
          <a:prstGeom prst="rect">
            <a:avLst/>
          </a:prstGeom>
          <a:solidFill>
            <a:srgbClr val="FFFFFF"/>
          </a:solidFill>
          <a:ln w="38100" cap="flat">
            <a:solidFill>
              <a:srgbClr val="ED72D9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108000" marR="0" indent="0" algn="l" defTabSz="914400" rtl="0" fontAlgn="auto" latinLnBrk="0" hangingPunct="0">
              <a:buClrTx/>
              <a:buSzTx/>
              <a:buFontTx/>
              <a:buNone/>
              <a:tabLst/>
            </a:pPr>
            <a:r>
              <a:rPr lang="de-DE" b="1" dirty="0">
                <a:solidFill>
                  <a:srgbClr val="ED72D9"/>
                </a:solidFill>
              </a:rPr>
              <a:t>4. </a:t>
            </a:r>
            <a:r>
              <a:rPr lang="de-DE" b="1" dirty="0" err="1">
                <a:solidFill>
                  <a:srgbClr val="ED72D9"/>
                </a:solidFill>
              </a:rPr>
              <a:t>main</a:t>
            </a:r>
            <a:r>
              <a:rPr lang="de-DE" b="1" dirty="0">
                <a:solidFill>
                  <a:srgbClr val="ED72D9"/>
                </a:solidFill>
              </a:rPr>
              <a:t> </a:t>
            </a:r>
            <a:r>
              <a:rPr lang="de-DE" b="1" dirty="0" err="1">
                <a:solidFill>
                  <a:srgbClr val="ED72D9"/>
                </a:solidFill>
              </a:rPr>
              <a:t>execution</a:t>
            </a:r>
            <a:r>
              <a:rPr lang="de-DE" b="1" dirty="0">
                <a:solidFill>
                  <a:srgbClr val="ED72D9"/>
                </a:solidFill>
              </a:rPr>
              <a:t> block</a:t>
            </a:r>
            <a:endParaRPr kumimoji="0" lang="de-DE" sz="1400" b="1" i="0" u="none" strike="noStrike" cap="none" spc="0" normalizeH="0" baseline="0" dirty="0">
              <a:ln>
                <a:noFill/>
              </a:ln>
              <a:solidFill>
                <a:srgbClr val="ED72D9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  <a:p>
            <a:pPr marL="108000"/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__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 == "__</a:t>
            </a:r>
            <a:r>
              <a:rPr lang="de-DE" sz="1400" b="1" dirty="0" err="1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e-DE" sz="1400" b="1" dirty="0">
                <a:solidFill>
                  <a:srgbClr val="00206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__":</a:t>
            </a:r>
          </a:p>
        </p:txBody>
      </p:sp>
    </p:spTree>
    <p:extLst>
      <p:ext uri="{BB962C8B-B14F-4D97-AF65-F5344CB8AC3E}">
        <p14:creationId xmlns:p14="http://schemas.microsoft.com/office/powerpoint/2010/main" val="40951271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Rectangle 6"/>
          <p:cNvSpPr/>
          <p:nvPr/>
        </p:nvSpPr>
        <p:spPr>
          <a:xfrm>
            <a:off x="1055157" y="1593010"/>
            <a:ext cx="5691101" cy="2834641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x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points_add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FFFFFF"/>
                </a:solidFill>
              </a:rPr>
              <a:t>points_to_be_added </a:t>
            </a:r>
            <a:r>
              <a:t>= </a:t>
            </a:r>
            <a:r>
              <a:rPr>
                <a:solidFill>
                  <a:srgbClr val="FFFFFF"/>
                </a:solidFill>
              </a:rPr>
              <a:t>10 </a:t>
            </a:r>
          </a:p>
        </p:txBody>
      </p:sp>
      <p:sp>
        <p:nvSpPr>
          <p:cNvPr id="974" name="Rectangle 6"/>
          <p:cNvSpPr/>
          <p:nvPr/>
        </p:nvSpPr>
        <p:spPr>
          <a:xfrm>
            <a:off x="1055157" y="1593010"/>
            <a:ext cx="5691101" cy="2708434"/>
          </a:xfrm>
          <a:prstGeom prst="rect">
            <a:avLst/>
          </a:prstGeom>
          <a:solidFill>
            <a:srgbClr val="2626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x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terrible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just as terrible</a:t>
            </a: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FFF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poi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still terrible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FFFFFF"/>
                </a:solidFill>
              </a:rPr>
              <a:t>points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better, but potentially unspecific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 err="1">
                <a:solidFill>
                  <a:srgbClr val="FFFFFF"/>
                </a:solidFill>
              </a:rPr>
              <a:t>points_add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—&gt; possibly better, possible worse that the one before</a:t>
            </a: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FFFF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b="1" dirty="0">
              <a:solidFill>
                <a:srgbClr val="FF375F"/>
              </a:solidFill>
            </a:endParaRPr>
          </a:p>
          <a:p>
            <a:pPr>
              <a:defRPr sz="1000">
                <a:solidFill>
                  <a:srgbClr val="FF375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 err="1">
                <a:solidFill>
                  <a:srgbClr val="FFFFFF"/>
                </a:solidFill>
              </a:rPr>
              <a:t>points_to_be_added</a:t>
            </a:r>
            <a:r>
              <a:rPr b="1" dirty="0">
                <a:solidFill>
                  <a:srgbClr val="FFFFFF"/>
                </a:solidFill>
              </a:rPr>
              <a:t> </a:t>
            </a:r>
            <a:r>
              <a:rPr b="1" dirty="0"/>
              <a:t>= </a:t>
            </a:r>
            <a:r>
              <a:rPr b="1" dirty="0">
                <a:solidFill>
                  <a:srgbClr val="FFFFFF"/>
                </a:solidFill>
              </a:rPr>
              <a:t>10  </a:t>
            </a:r>
            <a:r>
              <a:rPr b="1" dirty="0">
                <a:solidFill>
                  <a:srgbClr val="55A939"/>
                </a:solidFill>
              </a:rPr>
              <a:t># clear, but maybe a bit long</a:t>
            </a:r>
          </a:p>
        </p:txBody>
      </p:sp>
      <p:sp>
        <p:nvSpPr>
          <p:cNvPr id="975" name="Title 4"/>
          <p:cNvSpPr txBox="1">
            <a:spLocks noGrp="1"/>
          </p:cNvSpPr>
          <p:nvPr>
            <p:ph type="title"/>
          </p:nvPr>
        </p:nvSpPr>
        <p:spPr>
          <a:xfrm>
            <a:off x="863600" y="0"/>
            <a:ext cx="4091712" cy="91237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Code smell #3</a:t>
            </a:r>
            <a:endParaRPr dirty="0"/>
          </a:p>
        </p:txBody>
      </p:sp>
      <p:sp>
        <p:nvSpPr>
          <p:cNvPr id="976" name="Text Placeholder 1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431790" indent="-330192">
              <a:buSzPts val="1300"/>
              <a:defRPr sz="1300"/>
            </a:pPr>
            <a:r>
              <a:rPr dirty="0"/>
              <a:t>name your variables so that you can later go back and *read* what the code does </a:t>
            </a:r>
            <a:br>
              <a:rPr dirty="0"/>
            </a:br>
            <a:r>
              <a:rPr dirty="0"/>
              <a:t>(same principle as with module names)</a:t>
            </a:r>
          </a:p>
        </p:txBody>
      </p:sp>
      <p:sp>
        <p:nvSpPr>
          <p:cNvPr id="977" name="Slide Number Placeholder 3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1245719-C8AD-5FC0-1FC6-E1DEDA941026}"/>
              </a:ext>
            </a:extLst>
          </p:cNvPr>
          <p:cNvSpPr/>
          <p:nvPr/>
        </p:nvSpPr>
        <p:spPr>
          <a:xfrm>
            <a:off x="8006576" y="200722"/>
            <a:ext cx="1338146" cy="1393902"/>
          </a:xfrm>
          <a:prstGeom prst="ellipse">
            <a:avLst/>
          </a:prstGeom>
          <a:solidFill>
            <a:srgbClr val="FF0000"/>
          </a:solidFill>
          <a:ln w="25400" cap="flat">
            <a:solidFill>
              <a:srgbClr val="FF0000"/>
            </a:solidFill>
            <a:prstDash val="solid"/>
            <a:round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de-DE" sz="1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324294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4" grpId="0" animBg="1" advAuto="0"/>
    </p:bldLst>
  </p:timing>
</p:sld>
</file>

<file path=ppt/theme/theme1.xml><?xml version="1.0" encoding="utf-8"?>
<a:theme xmlns:a="http://schemas.openxmlformats.org/drawingml/2006/main" name="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Jacquenetta template">
  <a:themeElements>
    <a:clrScheme name="Jacquenetta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Jacquenetta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Jacquenetta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3132</Words>
  <Application>Microsoft Macintosh PowerPoint</Application>
  <PresentationFormat>Bildschirmpräsentation (16:9)</PresentationFormat>
  <Paragraphs>616</Paragraphs>
  <Slides>46</Slides>
  <Notes>29</Notes>
  <HiddenSlides>9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46</vt:i4>
      </vt:variant>
    </vt:vector>
  </HeadingPairs>
  <TitlesOfParts>
    <vt:vector size="56" baseType="lpstr">
      <vt:lpstr>Arial</vt:lpstr>
      <vt:lpstr>Avenir Book</vt:lpstr>
      <vt:lpstr>Avenir Heavy</vt:lpstr>
      <vt:lpstr>Courier</vt:lpstr>
      <vt:lpstr>Courier New</vt:lpstr>
      <vt:lpstr>Helvetica</vt:lpstr>
      <vt:lpstr>Roboto</vt:lpstr>
      <vt:lpstr>Wingdings</vt:lpstr>
      <vt:lpstr>Jacquenetta template</vt:lpstr>
      <vt:lpstr>1_Jacquenetta template</vt:lpstr>
      <vt:lpstr>PowerPoint-Präsentation</vt:lpstr>
      <vt:lpstr>PowerPoint-Präsentation</vt:lpstr>
      <vt:lpstr>Motivation</vt:lpstr>
      <vt:lpstr>Code smell #1</vt:lpstr>
      <vt:lpstr>Within-module order</vt:lpstr>
      <vt:lpstr>Code smell #2</vt:lpstr>
      <vt:lpstr>Variable format</vt:lpstr>
      <vt:lpstr>Variable format</vt:lpstr>
      <vt:lpstr>Code smell #3</vt:lpstr>
      <vt:lpstr>Variable names</vt:lpstr>
      <vt:lpstr>Code smells #4, #5, #6</vt:lpstr>
      <vt:lpstr>Notes</vt:lpstr>
      <vt:lpstr>Variable names</vt:lpstr>
      <vt:lpstr>Single responsibility principle</vt:lpstr>
      <vt:lpstr>Reduce code complexity</vt:lpstr>
      <vt:lpstr>Reduce code complexity II</vt:lpstr>
      <vt:lpstr>Magic numbers</vt:lpstr>
      <vt:lpstr>Towards self-explanatory code</vt:lpstr>
      <vt:lpstr>Code smells</vt:lpstr>
      <vt:lpstr>Code smells</vt:lpstr>
      <vt:lpstr>Code smell # 8</vt:lpstr>
      <vt:lpstr>Towards a more efficient setup</vt:lpstr>
      <vt:lpstr>Last words of wisdom</vt:lpstr>
      <vt:lpstr>PowerPoint-Präsentation</vt:lpstr>
      <vt:lpstr>PowerPoint-Präsentation</vt:lpstr>
      <vt:lpstr>Motivation</vt:lpstr>
      <vt:lpstr>Accessibility</vt:lpstr>
      <vt:lpstr>What is PEP</vt:lpstr>
      <vt:lpstr>PEP8</vt:lpstr>
      <vt:lpstr>Investigate PEP8</vt:lpstr>
      <vt:lpstr>Anything interesting?</vt:lpstr>
      <vt:lpstr>Tools to help</vt:lpstr>
      <vt:lpstr>Typing</vt:lpstr>
      <vt:lpstr>Typing</vt:lpstr>
      <vt:lpstr>Accessibility</vt:lpstr>
      <vt:lpstr>Documentation</vt:lpstr>
      <vt:lpstr>Documentation</vt:lpstr>
      <vt:lpstr>PEP257</vt:lpstr>
      <vt:lpstr>Overloaded</vt:lpstr>
      <vt:lpstr>Tools to help</vt:lpstr>
      <vt:lpstr>Accessibility</vt:lpstr>
      <vt:lpstr>PowerPoint-Präsentation</vt:lpstr>
      <vt:lpstr>Keeping track of docstrings</vt:lpstr>
      <vt:lpstr>References</vt:lpstr>
      <vt:lpstr>Contents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Pamela Hathway</cp:lastModifiedBy>
  <cp:revision>115</cp:revision>
  <dcterms:modified xsi:type="dcterms:W3CDTF">2025-07-01T17:26:36Z</dcterms:modified>
</cp:coreProperties>
</file>